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6" r:id="rId3"/>
    <p:sldId id="287" r:id="rId4"/>
    <p:sldId id="257" r:id="rId5"/>
    <p:sldId id="281" r:id="rId6"/>
    <p:sldId id="282" r:id="rId7"/>
    <p:sldId id="283" r:id="rId8"/>
    <p:sldId id="258" r:id="rId9"/>
    <p:sldId id="272" r:id="rId10"/>
    <p:sldId id="259" r:id="rId11"/>
    <p:sldId id="260" r:id="rId12"/>
    <p:sldId id="261" r:id="rId13"/>
    <p:sldId id="262" r:id="rId14"/>
    <p:sldId id="264" r:id="rId15"/>
    <p:sldId id="265" r:id="rId16"/>
    <p:sldId id="266" r:id="rId17"/>
    <p:sldId id="267" r:id="rId18"/>
    <p:sldId id="268" r:id="rId19"/>
    <p:sldId id="269" r:id="rId20"/>
    <p:sldId id="270" r:id="rId21"/>
    <p:sldId id="271" r:id="rId22"/>
    <p:sldId id="284" r:id="rId23"/>
    <p:sldId id="273" r:id="rId24"/>
    <p:sldId id="275" r:id="rId25"/>
    <p:sldId id="276" r:id="rId26"/>
    <p:sldId id="277" r:id="rId27"/>
    <p:sldId id="278" r:id="rId28"/>
    <p:sldId id="279" r:id="rId29"/>
    <p:sldId id="285" r:id="rId30"/>
    <p:sldId id="274" r:id="rId31"/>
    <p:sldId id="288" r:id="rId32"/>
    <p:sldId id="280" r:id="rId3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7F09"/>
    <a:srgbClr val="FF9900"/>
    <a:srgbClr val="00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324" autoAdjust="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bwMode="ltGray">
          <a:xfrm>
            <a:off x="0" y="0"/>
            <a:ext cx="9144000" cy="513556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5" name="Rectangle 4"/>
          <p:cNvSpPr/>
          <p:nvPr/>
        </p:nvSpPr>
        <p:spPr bwMode="invGray">
          <a:xfrm>
            <a:off x="0" y="5127625"/>
            <a:ext cx="9144000" cy="46038"/>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2" name="Title 1"/>
          <p:cNvSpPr>
            <a:spLocks noGrp="1"/>
          </p:cNvSpPr>
          <p:nvPr>
            <p:ph type="ctrTitle"/>
          </p:nvPr>
        </p:nvSpPr>
        <p:spPr>
          <a:xfrm>
            <a:off x="685800" y="3355848"/>
            <a:ext cx="8077200" cy="1673352"/>
          </a:xfrm>
        </p:spPr>
        <p:txBody>
          <a:bodyPr tIns="0" bIns="0" anchor="t"/>
          <a:lstStyle>
            <a:lvl1pPr algn="l">
              <a:defRPr sz="4700" b="1"/>
            </a:lvl1pPr>
            <a:extLst/>
          </a:lstStyle>
          <a:p>
            <a:r>
              <a:rPr lang="en-US" smtClean="0"/>
              <a:t>Click to edit Master title style</a:t>
            </a:r>
            <a:endParaRPr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lang="en-US" smtClean="0"/>
              <a:t>Click to edit Master subtitle style</a:t>
            </a:r>
            <a:endParaRPr lang="en-US"/>
          </a:p>
        </p:txBody>
      </p:sp>
      <p:sp>
        <p:nvSpPr>
          <p:cNvPr id="6" name="Date Placeholder 3"/>
          <p:cNvSpPr>
            <a:spLocks noGrp="1"/>
          </p:cNvSpPr>
          <p:nvPr>
            <p:ph type="dt" sz="half" idx="10"/>
          </p:nvPr>
        </p:nvSpPr>
        <p:spPr/>
        <p:txBody>
          <a:bodyPr/>
          <a:lstStyle>
            <a:lvl1pPr>
              <a:defRPr/>
            </a:lvl1pPr>
          </a:lstStyle>
          <a:p>
            <a:fld id="{F69C26E5-96E0-458A-AF72-B829AB4BE86D}" type="datetimeFigureOut">
              <a:rPr lang="en-US"/>
              <a:pPr/>
              <a:t>12/17/2008</a:t>
            </a:fld>
            <a:endParaRPr lang="en-US"/>
          </a:p>
        </p:txBody>
      </p:sp>
      <p:sp>
        <p:nvSpPr>
          <p:cNvPr id="7" name="Footer Placeholder 4"/>
          <p:cNvSpPr>
            <a:spLocks noGrp="1"/>
          </p:cNvSpPr>
          <p:nvPr>
            <p:ph type="ftr" sz="quarter" idx="11"/>
          </p:nvPr>
        </p:nvSpPr>
        <p:spPr/>
        <p:txBody>
          <a:bodyPr/>
          <a:lstStyle>
            <a:lvl1pPr>
              <a:defRPr/>
            </a:lvl1pPr>
          </a:lstStyle>
          <a:p>
            <a:endParaRPr lang="en-US"/>
          </a:p>
        </p:txBody>
      </p:sp>
      <p:sp>
        <p:nvSpPr>
          <p:cNvPr id="8" name="Slide Number Placeholder 5"/>
          <p:cNvSpPr>
            <a:spLocks noGrp="1"/>
          </p:cNvSpPr>
          <p:nvPr>
            <p:ph type="sldNum" sz="quarter" idx="12"/>
          </p:nvPr>
        </p:nvSpPr>
        <p:spPr/>
        <p:txBody>
          <a:bodyPr/>
          <a:lstStyle>
            <a:lvl1pPr>
              <a:defRPr/>
            </a:lvl1pPr>
          </a:lstStyle>
          <a:p>
            <a:fld id="{3F9749DF-2037-447C-A6D9-D15D13B75B64}"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059104ED-2914-45C1-A757-2EC89A223A60}" type="datetimeFigureOut">
              <a:rPr lang="en-US"/>
              <a:pPr/>
              <a:t>12/17/2008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6DF759F-EA55-4D98-B083-C0A2FA0EEBB4}"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invGray">
          <a:xfrm>
            <a:off x="6599238" y="0"/>
            <a:ext cx="46037"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5" name="Rectangle 4"/>
          <p:cNvSpPr/>
          <p:nvPr/>
        </p:nvSpPr>
        <p:spPr bwMode="ltGray">
          <a:xfrm>
            <a:off x="6648450" y="0"/>
            <a:ext cx="2514600"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2" name="Vertical Title 1"/>
          <p:cNvSpPr>
            <a:spLocks noGrp="1"/>
          </p:cNvSpPr>
          <p:nvPr>
            <p:ph type="title" orient="vert"/>
          </p:nvPr>
        </p:nvSpPr>
        <p:spPr>
          <a:xfrm>
            <a:off x="6781800" y="274640"/>
            <a:ext cx="1905000" cy="5851525"/>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p:txBody>
          <a:bodyPr/>
          <a:lstStyle>
            <a:lvl1pPr>
              <a:defRPr/>
            </a:lvl1pPr>
          </a:lstStyle>
          <a:p>
            <a:fld id="{A36787F5-4DA0-43F8-8896-97538589C0FC}" type="datetimeFigureOut">
              <a:rPr lang="en-US"/>
              <a:pPr/>
              <a:t>12/17/2008</a:t>
            </a:fld>
            <a:endParaRPr lang="en-US"/>
          </a:p>
        </p:txBody>
      </p:sp>
      <p:sp>
        <p:nvSpPr>
          <p:cNvPr id="7" name="Footer Placeholder 4"/>
          <p:cNvSpPr>
            <a:spLocks noGrp="1"/>
          </p:cNvSpPr>
          <p:nvPr>
            <p:ph type="ftr" sz="quarter" idx="11"/>
          </p:nvPr>
        </p:nvSpPr>
        <p:spPr>
          <a:xfrm>
            <a:off x="2640013" y="6376988"/>
            <a:ext cx="3836987" cy="365125"/>
          </a:xfrm>
        </p:spPr>
        <p:txBody>
          <a:bodyPr/>
          <a:lstStyle>
            <a:lvl1pPr>
              <a:defRPr/>
            </a:lvl1pPr>
          </a:lstStyle>
          <a:p>
            <a:endParaRPr lang="en-US"/>
          </a:p>
        </p:txBody>
      </p:sp>
      <p:sp>
        <p:nvSpPr>
          <p:cNvPr id="8" name="Slide Number Placeholder 5"/>
          <p:cNvSpPr>
            <a:spLocks noGrp="1"/>
          </p:cNvSpPr>
          <p:nvPr>
            <p:ph type="sldNum" sz="quarter" idx="12"/>
          </p:nvPr>
        </p:nvSpPr>
        <p:spPr/>
        <p:txBody>
          <a:bodyPr/>
          <a:lstStyle>
            <a:lvl1pPr>
              <a:defRPr/>
            </a:lvl1pPr>
          </a:lstStyle>
          <a:p>
            <a:fld id="{E6BCC3ED-4BAD-459C-8944-2BCD68873A3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B0D09D8-1EE4-4464-AA9A-BFF3F72F5C35}" type="datetimeFigureOut">
              <a:rPr lang="en-US"/>
              <a:pPr/>
              <a:t>12/17/2008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192E7D7-1CD3-44B3-90D0-5B57374F3D1C}"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bwMode="ltGray">
          <a:xfrm>
            <a:off x="0" y="0"/>
            <a:ext cx="9144000" cy="26019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5" name="Rectangle 4"/>
          <p:cNvSpPr/>
          <p:nvPr/>
        </p:nvSpPr>
        <p:spPr bwMode="invGray">
          <a:xfrm>
            <a:off x="0" y="2601913"/>
            <a:ext cx="9144000" cy="46037"/>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2" name="Title 1"/>
          <p:cNvSpPr>
            <a:spLocks noGrp="1"/>
          </p:cNvSpPr>
          <p:nvPr>
            <p:ph type="title"/>
          </p:nvPr>
        </p:nvSpPr>
        <p:spPr>
          <a:xfrm>
            <a:off x="749808" y="118872"/>
            <a:ext cx="8013192" cy="1636776"/>
          </a:xfrm>
        </p:spPr>
        <p:txBody>
          <a:bodyPr tIns="0" rIns="91440" bIns="0" anchor="b"/>
          <a:lstStyle>
            <a:lvl1pPr algn="l">
              <a:defRPr sz="4700" b="1" cap="none" baseline="0"/>
            </a:lvl1pPr>
            <a:extLst/>
          </a:lstStyle>
          <a:p>
            <a:r>
              <a:rPr lang="en-US" smtClean="0"/>
              <a:t>Click to edit Master title style</a:t>
            </a:r>
            <a:endParaRPr lang="en-US"/>
          </a:p>
        </p:txBody>
      </p:sp>
      <p:sp>
        <p:nvSpPr>
          <p:cNvPr id="3" name="Text Placeholder 2"/>
          <p:cNvSpPr>
            <a:spLocks noGrp="1"/>
          </p:cNvSpPr>
          <p:nvPr>
            <p:ph type="body" idx="1"/>
          </p:nvPr>
        </p:nvSpPr>
        <p:spPr>
          <a:xfrm>
            <a:off x="740664" y="1828800"/>
            <a:ext cx="8022336" cy="685800"/>
          </a:xfrm>
        </p:spPr>
        <p:txBody>
          <a:bodyPr lIns="146304" tIns="0" rIns="45720" bIns="0"/>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fld id="{34964B92-291C-43AD-9E35-0FFCBCFD1F04}" type="datetimeFigureOut">
              <a:rPr lang="en-US"/>
              <a:pPr/>
              <a:t>12/17/2008</a:t>
            </a:fld>
            <a:endParaRPr lang="en-US"/>
          </a:p>
        </p:txBody>
      </p:sp>
      <p:sp>
        <p:nvSpPr>
          <p:cNvPr id="7" name="Footer Placeholder 4"/>
          <p:cNvSpPr>
            <a:spLocks noGrp="1"/>
          </p:cNvSpPr>
          <p:nvPr>
            <p:ph type="ftr" sz="quarter" idx="11"/>
          </p:nvPr>
        </p:nvSpPr>
        <p:spPr/>
        <p:txBody>
          <a:bodyPr/>
          <a:lstStyle>
            <a:lvl1pPr>
              <a:defRPr/>
            </a:lvl1pPr>
          </a:lstStyle>
          <a:p>
            <a:endParaRPr lang="en-US"/>
          </a:p>
        </p:txBody>
      </p:sp>
      <p:sp>
        <p:nvSpPr>
          <p:cNvPr id="8" name="Slide Number Placeholder 5"/>
          <p:cNvSpPr>
            <a:spLocks noGrp="1"/>
          </p:cNvSpPr>
          <p:nvPr>
            <p:ph type="sldNum" sz="quarter" idx="12"/>
          </p:nvPr>
        </p:nvSpPr>
        <p:spPr/>
        <p:txBody>
          <a:bodyPr/>
          <a:lstStyle>
            <a:lvl1pPr>
              <a:defRPr/>
            </a:lvl1pPr>
          </a:lstStyle>
          <a:p>
            <a:fld id="{1E21E125-5B5B-41EB-854B-4A43B3D24D48}"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D2A610EE-DCFF-430F-A7C4-49F59DB77821}" type="datetimeFigureOut">
              <a:rPr lang="en-US"/>
              <a:pPr/>
              <a:t>12/17/2008</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C1596E1B-F2E0-4803-9650-6EE078174830}"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a:r>
              <a:rPr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a:r>
              <a:rPr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52BF82DC-D542-4CFC-876E-75E97B0AD792}" type="datetimeFigureOut">
              <a:rPr lang="en-US"/>
              <a:pPr/>
              <a:t>12/17/2008</a:t>
            </a:fld>
            <a:endParaRPr lang="en-US"/>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7554C72D-E7D4-44B7-8C44-0091ECF4B030}"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AE5C14A8-BB73-469B-87B9-0A87B081161D}" type="datetimeFigureOut">
              <a:rPr lang="en-US"/>
              <a:pPr/>
              <a:t>12/17/2008</a:t>
            </a:fld>
            <a:endParaRPr lang="en-US"/>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941F77A5-0F15-40E8-97F4-32CAE1B8B96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266F9913-ED2A-4F45-B667-D45686D41FE1}" type="datetimeFigureOut">
              <a:rPr lang="en-US"/>
              <a:pPr/>
              <a:t>12/17/2008</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0381498-07BA-4A63-82BE-DF72CD92204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6" name="Rectangle 5"/>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2" name="Title 1"/>
          <p:cNvSpPr>
            <a:spLocks noGrp="1"/>
          </p:cNvSpPr>
          <p:nvPr>
            <p:ph type="title"/>
          </p:nvPr>
        </p:nvSpPr>
        <p:spPr>
          <a:xfrm>
            <a:off x="167838" y="152400"/>
            <a:ext cx="2523744" cy="978408"/>
          </a:xfrm>
        </p:spPr>
        <p:txBody>
          <a:bodyPr lIns="73152" bIns="0" anchor="b">
            <a:sp3d prstMaterial="matte"/>
          </a:bodyPr>
          <a:lstStyle>
            <a:lvl1pPr algn="l">
              <a:defRPr sz="2000" b="0"/>
            </a:lvl1pPr>
            <a:extLst/>
          </a:lstStyle>
          <a:p>
            <a:r>
              <a:rPr lang="en-US" smtClean="0"/>
              <a:t>Click to edit Master title style</a:t>
            </a:r>
            <a:endParaRPr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a:r>
              <a:rPr lang="en-US" smtClean="0"/>
              <a:t>Click to edit Master text styles</a:t>
            </a:r>
          </a:p>
        </p:txBody>
      </p:sp>
      <p:sp>
        <p:nvSpPr>
          <p:cNvPr id="7" name="Date Placeholder 4"/>
          <p:cNvSpPr>
            <a:spLocks noGrp="1"/>
          </p:cNvSpPr>
          <p:nvPr>
            <p:ph type="dt" sz="half" idx="10"/>
          </p:nvPr>
        </p:nvSpPr>
        <p:spPr/>
        <p:txBody>
          <a:bodyPr/>
          <a:lstStyle>
            <a:lvl1pPr>
              <a:defRPr/>
            </a:lvl1pPr>
          </a:lstStyle>
          <a:p>
            <a:fld id="{702BD590-1A2E-47E5-A0E8-2A239F8EEF73}" type="datetimeFigureOut">
              <a:rPr lang="en-US"/>
              <a:pPr/>
              <a:t>12/17/2008</a:t>
            </a:fld>
            <a:endParaRPr lang="en-US"/>
          </a:p>
        </p:txBody>
      </p:sp>
      <p:sp>
        <p:nvSpPr>
          <p:cNvPr id="8" name="Footer Placeholder 5"/>
          <p:cNvSpPr>
            <a:spLocks noGrp="1"/>
          </p:cNvSpPr>
          <p:nvPr>
            <p:ph type="ftr" sz="quarter" idx="11"/>
          </p:nvPr>
        </p:nvSpPr>
        <p:spPr/>
        <p:txBody>
          <a:bodyPr/>
          <a:lstStyle>
            <a:lvl1pPr>
              <a:defRPr/>
            </a:lvl1pPr>
          </a:lstStyle>
          <a:p>
            <a:endParaRPr lang="en-US"/>
          </a:p>
        </p:txBody>
      </p:sp>
      <p:sp>
        <p:nvSpPr>
          <p:cNvPr id="9" name="Slide Number Placeholder 6"/>
          <p:cNvSpPr>
            <a:spLocks noGrp="1"/>
          </p:cNvSpPr>
          <p:nvPr>
            <p:ph type="sldNum" sz="quarter" idx="12"/>
          </p:nvPr>
        </p:nvSpPr>
        <p:spPr/>
        <p:txBody>
          <a:bodyPr/>
          <a:lstStyle>
            <a:lvl1pPr>
              <a:defRPr/>
            </a:lvl1pPr>
          </a:lstStyle>
          <a:p>
            <a:fld id="{ECE9BE97-D590-465E-ACBF-19C5F5768636}"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6" name="Rectangle 5"/>
          <p:cNvSpPr/>
          <p:nvPr/>
        </p:nvSpPr>
        <p:spPr bwMode="invGray">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lang="en-US" smtClean="0"/>
              <a:t>Click to edit Master title style</a:t>
            </a:r>
            <a:endParaRPr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a:r>
              <a:rPr lang="en-US" smtClean="0"/>
              <a:t>Click to edit Master text styles</a:t>
            </a:r>
          </a:p>
        </p:txBody>
      </p:sp>
      <p:sp>
        <p:nvSpPr>
          <p:cNvPr id="7" name="Date Placeholder 4"/>
          <p:cNvSpPr>
            <a:spLocks noGrp="1"/>
          </p:cNvSpPr>
          <p:nvPr>
            <p:ph type="dt" sz="half" idx="10"/>
          </p:nvPr>
        </p:nvSpPr>
        <p:spPr>
          <a:xfrm>
            <a:off x="165100" y="1169988"/>
            <a:ext cx="2522538" cy="201612"/>
          </a:xfrm>
        </p:spPr>
        <p:txBody>
          <a:bodyPr/>
          <a:lstStyle>
            <a:lvl1pPr>
              <a:defRPr/>
            </a:lvl1pPr>
          </a:lstStyle>
          <a:p>
            <a:fld id="{55BBD649-EE76-4553-AE69-CC43857135DB}" type="datetimeFigureOut">
              <a:rPr lang="en-US"/>
              <a:pPr/>
              <a:t>12/17/2008</a:t>
            </a:fld>
            <a:endParaRPr lang="en-US"/>
          </a:p>
        </p:txBody>
      </p:sp>
      <p:sp>
        <p:nvSpPr>
          <p:cNvPr id="8" name="Footer Placeholder 5"/>
          <p:cNvSpPr>
            <a:spLocks noGrp="1"/>
          </p:cNvSpPr>
          <p:nvPr>
            <p:ph type="ftr" sz="quarter" idx="11"/>
          </p:nvPr>
        </p:nvSpPr>
        <p:spPr>
          <a:xfrm>
            <a:off x="3035300" y="1169988"/>
            <a:ext cx="5194300" cy="201612"/>
          </a:xfrm>
        </p:spPr>
        <p:txBody>
          <a:bodyPr/>
          <a:lstStyle>
            <a:lvl1pPr>
              <a:defRPr>
                <a:solidFill>
                  <a:srgbClr val="000000"/>
                </a:solidFill>
              </a:defRPr>
            </a:lvl1pPr>
          </a:lstStyle>
          <a:p>
            <a:endParaRPr lang="en-US"/>
          </a:p>
        </p:txBody>
      </p:sp>
      <p:sp>
        <p:nvSpPr>
          <p:cNvPr id="9" name="Slide Number Placeholder 6"/>
          <p:cNvSpPr>
            <a:spLocks noGrp="1"/>
          </p:cNvSpPr>
          <p:nvPr>
            <p:ph type="sldNum" sz="quarter" idx="12"/>
          </p:nvPr>
        </p:nvSpPr>
        <p:spPr>
          <a:xfrm>
            <a:off x="8339138" y="1169988"/>
            <a:ext cx="733425" cy="201612"/>
          </a:xfrm>
        </p:spPr>
        <p:txBody>
          <a:bodyPr/>
          <a:lstStyle>
            <a:lvl1pPr>
              <a:defRPr/>
            </a:lvl1pPr>
          </a:lstStyle>
          <a:p>
            <a:fld id="{207496F2-5D3E-4A89-A911-B9C7CE0F05E7}"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6688"/>
            <a:ext cx="9144000" cy="4445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7" name="Rectangle 6"/>
          <p:cNvSpPr/>
          <p:nvPr/>
        </p:nvSpPr>
        <p:spPr bwMode="ltGray">
          <a:xfrm>
            <a:off x="0" y="0"/>
            <a:ext cx="9144000" cy="14335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2" name="Title Placeholder 1"/>
          <p:cNvSpPr>
            <a:spLocks noGrp="1"/>
          </p:cNvSpPr>
          <p:nvPr>
            <p:ph type="title"/>
          </p:nvPr>
        </p:nvSpPr>
        <p:spPr>
          <a:xfrm>
            <a:off x="457200" y="152400"/>
            <a:ext cx="8229600" cy="125095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lang="en-US" smtClean="0"/>
              <a:t>Click to edit Master title style</a:t>
            </a:r>
            <a:endParaRPr lang="en-US"/>
          </a:p>
        </p:txBody>
      </p:sp>
      <p:sp>
        <p:nvSpPr>
          <p:cNvPr id="1029" name="Text Placeholder 2"/>
          <p:cNvSpPr>
            <a:spLocks noGrp="1"/>
          </p:cNvSpPr>
          <p:nvPr>
            <p:ph type="body" idx="1"/>
          </p:nvPr>
        </p:nvSpPr>
        <p:spPr bwMode="auto">
          <a:xfrm>
            <a:off x="457200" y="1774825"/>
            <a:ext cx="8229600" cy="4625975"/>
          </a:xfrm>
          <a:prstGeom prst="rect">
            <a:avLst/>
          </a:prstGeom>
          <a:noFill/>
          <a:ln w="9525">
            <a:noFill/>
            <a:miter lim="800000"/>
            <a:headEnd/>
            <a:tailEnd/>
          </a:ln>
        </p:spPr>
        <p:txBody>
          <a:bodyPr vert="horz" wrap="square" lIns="54864" tIns="9144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477000"/>
            <a:ext cx="2133600" cy="274638"/>
          </a:xfrm>
          <a:prstGeom prst="rect">
            <a:avLst/>
          </a:prstGeom>
        </p:spPr>
        <p:txBody>
          <a:bodyPr vert="horz" wrap="square" lIns="109728" tIns="45720" rIns="45720" bIns="0" numCol="1" anchor="b" anchorCtr="0" compatLnSpc="1">
            <a:prstTxWarp prst="textNoShape">
              <a:avLst/>
            </a:prstTxWarp>
          </a:bodyPr>
          <a:lstStyle>
            <a:lvl1pPr>
              <a:defRPr sz="1200">
                <a:solidFill>
                  <a:srgbClr val="FFFFFF"/>
                </a:solidFill>
                <a:latin typeface="Corbel" pitchFamily="34" charset="0"/>
              </a:defRPr>
            </a:lvl1pPr>
          </a:lstStyle>
          <a:p>
            <a:fld id="{DF7AA799-2097-476D-AF19-FB04AA7DCC60}" type="datetimeFigureOut">
              <a:rPr lang="en-US"/>
              <a:pPr/>
              <a:t>12/17/2008</a:t>
            </a:fld>
            <a:endParaRPr lang="en-US"/>
          </a:p>
        </p:txBody>
      </p:sp>
      <p:sp>
        <p:nvSpPr>
          <p:cNvPr id="5" name="Footer Placeholder 4"/>
          <p:cNvSpPr>
            <a:spLocks noGrp="1"/>
          </p:cNvSpPr>
          <p:nvPr>
            <p:ph type="ftr" sz="quarter" idx="3"/>
          </p:nvPr>
        </p:nvSpPr>
        <p:spPr>
          <a:xfrm>
            <a:off x="2640013" y="6477000"/>
            <a:ext cx="5508625" cy="274638"/>
          </a:xfrm>
          <a:prstGeom prst="rect">
            <a:avLst/>
          </a:prstGeom>
        </p:spPr>
        <p:txBody>
          <a:bodyPr vert="horz" wrap="square" lIns="45720" tIns="45720" rIns="45720" bIns="0" numCol="1" anchor="b" anchorCtr="0" compatLnSpc="1">
            <a:prstTxWarp prst="textNoShape">
              <a:avLst/>
            </a:prstTxWarp>
          </a:bodyPr>
          <a:lstStyle>
            <a:lvl1pPr>
              <a:defRPr sz="1200">
                <a:solidFill>
                  <a:srgbClr val="FFFFFF"/>
                </a:solidFill>
                <a:latin typeface="Corbel" pitchFamily="34" charset="0"/>
              </a:defRPr>
            </a:lvl1pPr>
          </a:lstStyle>
          <a:p>
            <a:endParaRPr lang="en-US"/>
          </a:p>
        </p:txBody>
      </p:sp>
      <p:sp>
        <p:nvSpPr>
          <p:cNvPr id="6" name="Slide Number Placeholder 5"/>
          <p:cNvSpPr>
            <a:spLocks noGrp="1"/>
          </p:cNvSpPr>
          <p:nvPr>
            <p:ph type="sldNum" sz="quarter" idx="4"/>
          </p:nvPr>
        </p:nvSpPr>
        <p:spPr>
          <a:xfrm>
            <a:off x="8204200" y="6477000"/>
            <a:ext cx="733425" cy="274638"/>
          </a:xfrm>
          <a:prstGeom prst="rect">
            <a:avLst/>
          </a:prstGeom>
        </p:spPr>
        <p:txBody>
          <a:bodyPr vert="horz" wrap="square" lIns="91440" tIns="45720" rIns="91440" bIns="0" numCol="1" anchor="b" anchorCtr="0" compatLnSpc="1">
            <a:prstTxWarp prst="textNoShape">
              <a:avLst/>
            </a:prstTxWarp>
          </a:bodyPr>
          <a:lstStyle>
            <a:lvl1pPr algn="r">
              <a:defRPr sz="1200">
                <a:solidFill>
                  <a:srgbClr val="FFFFFF"/>
                </a:solidFill>
                <a:latin typeface="Corbel" pitchFamily="34" charset="0"/>
              </a:defRPr>
            </a:lvl1pPr>
          </a:lstStyle>
          <a:p>
            <a:fld id="{B3EACF23-143B-42DE-93D3-37B468C9FDB5}" type="slidenum">
              <a:rPr lang="en-US"/>
              <a:pPr/>
              <a:t>‹#›</a:t>
            </a:fld>
            <a:endParaRPr lang="en-US"/>
          </a:p>
        </p:txBody>
      </p:sp>
    </p:spTree>
  </p:cSld>
  <p:clrMap bg1="dk1" tx1="lt1" bg2="dk2" tx2="lt2" accent1="accent1" accent2="accent2" accent3="accent3" accent4="accent4" accent5="accent5" accent6="accent6" hlink="hlink" folHlink="folHlink"/>
  <p:sldLayoutIdLst>
    <p:sldLayoutId id="2147483683" r:id="rId1"/>
    <p:sldLayoutId id="2147483678" r:id="rId2"/>
    <p:sldLayoutId id="2147483684" r:id="rId3"/>
    <p:sldLayoutId id="2147483679" r:id="rId4"/>
    <p:sldLayoutId id="2147483680" r:id="rId5"/>
    <p:sldLayoutId id="2147483681" r:id="rId6"/>
    <p:sldLayoutId id="2147483685" r:id="rId7"/>
    <p:sldLayoutId id="2147483686" r:id="rId8"/>
    <p:sldLayoutId id="2147483687" r:id="rId9"/>
    <p:sldLayoutId id="2147483682" r:id="rId10"/>
    <p:sldLayoutId id="2147483688" r:id="rId11"/>
  </p:sldLayoutIdLst>
  <p:txStyles>
    <p:titleStyle>
      <a:lvl1pPr algn="l" rtl="0" fontAlgn="base">
        <a:spcBef>
          <a:spcPct val="0"/>
        </a:spcBef>
        <a:spcAft>
          <a:spcPct val="0"/>
        </a:spcAft>
        <a:defRPr sz="4500" b="1" kern="1200">
          <a:solidFill>
            <a:srgbClr val="FF8000"/>
          </a:solidFill>
          <a:latin typeface="+mj-lt"/>
          <a:ea typeface="+mj-ea"/>
          <a:cs typeface="+mj-cs"/>
        </a:defRPr>
      </a:lvl1pPr>
      <a:lvl2pPr algn="l" rtl="0" fontAlgn="base">
        <a:spcBef>
          <a:spcPct val="0"/>
        </a:spcBef>
        <a:spcAft>
          <a:spcPct val="0"/>
        </a:spcAft>
        <a:defRPr sz="4500" b="1">
          <a:solidFill>
            <a:srgbClr val="FF8000"/>
          </a:solidFill>
          <a:latin typeface="Corbel" pitchFamily="34" charset="0"/>
        </a:defRPr>
      </a:lvl2pPr>
      <a:lvl3pPr algn="l" rtl="0" fontAlgn="base">
        <a:spcBef>
          <a:spcPct val="0"/>
        </a:spcBef>
        <a:spcAft>
          <a:spcPct val="0"/>
        </a:spcAft>
        <a:defRPr sz="4500" b="1">
          <a:solidFill>
            <a:srgbClr val="FF8000"/>
          </a:solidFill>
          <a:latin typeface="Corbel" pitchFamily="34" charset="0"/>
        </a:defRPr>
      </a:lvl3pPr>
      <a:lvl4pPr algn="l" rtl="0" fontAlgn="base">
        <a:spcBef>
          <a:spcPct val="0"/>
        </a:spcBef>
        <a:spcAft>
          <a:spcPct val="0"/>
        </a:spcAft>
        <a:defRPr sz="4500" b="1">
          <a:solidFill>
            <a:srgbClr val="FF8000"/>
          </a:solidFill>
          <a:latin typeface="Corbel" pitchFamily="34" charset="0"/>
        </a:defRPr>
      </a:lvl4pPr>
      <a:lvl5pPr algn="l" rtl="0" fontAlgn="base">
        <a:spcBef>
          <a:spcPct val="0"/>
        </a:spcBef>
        <a:spcAft>
          <a:spcPct val="0"/>
        </a:spcAft>
        <a:defRPr sz="4500" b="1">
          <a:solidFill>
            <a:srgbClr val="FF8000"/>
          </a:solidFill>
          <a:latin typeface="Corbel" pitchFamily="34" charset="0"/>
        </a:defRPr>
      </a:lvl5pPr>
      <a:lvl6pPr marL="457200" algn="l" rtl="0" fontAlgn="base">
        <a:spcBef>
          <a:spcPct val="0"/>
        </a:spcBef>
        <a:spcAft>
          <a:spcPct val="0"/>
        </a:spcAft>
        <a:defRPr sz="4500" b="1">
          <a:solidFill>
            <a:srgbClr val="FF8000"/>
          </a:solidFill>
          <a:latin typeface="Corbel" pitchFamily="34" charset="0"/>
        </a:defRPr>
      </a:lvl6pPr>
      <a:lvl7pPr marL="914400" algn="l" rtl="0" fontAlgn="base">
        <a:spcBef>
          <a:spcPct val="0"/>
        </a:spcBef>
        <a:spcAft>
          <a:spcPct val="0"/>
        </a:spcAft>
        <a:defRPr sz="4500" b="1">
          <a:solidFill>
            <a:srgbClr val="FF8000"/>
          </a:solidFill>
          <a:latin typeface="Corbel" pitchFamily="34" charset="0"/>
        </a:defRPr>
      </a:lvl7pPr>
      <a:lvl8pPr marL="1371600" algn="l" rtl="0" fontAlgn="base">
        <a:spcBef>
          <a:spcPct val="0"/>
        </a:spcBef>
        <a:spcAft>
          <a:spcPct val="0"/>
        </a:spcAft>
        <a:defRPr sz="4500" b="1">
          <a:solidFill>
            <a:srgbClr val="FF8000"/>
          </a:solidFill>
          <a:latin typeface="Corbel" pitchFamily="34" charset="0"/>
        </a:defRPr>
      </a:lvl8pPr>
      <a:lvl9pPr marL="1828800" algn="l" rtl="0" fontAlgn="base">
        <a:spcBef>
          <a:spcPct val="0"/>
        </a:spcBef>
        <a:spcAft>
          <a:spcPct val="0"/>
        </a:spcAft>
        <a:defRPr sz="4500" b="1">
          <a:solidFill>
            <a:srgbClr val="FF8000"/>
          </a:solidFill>
          <a:latin typeface="Corbel" pitchFamily="34" charset="0"/>
        </a:defRPr>
      </a:lvl9pPr>
      <a:extLst/>
    </p:titleStyle>
    <p:bodyStyle>
      <a:lvl1pPr marL="438150" indent="-319088" algn="l" rtl="0" fontAlgn="base">
        <a:spcBef>
          <a:spcPct val="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730250" indent="-273050" algn="l" rtl="0" fontAlgn="base">
        <a:spcBef>
          <a:spcPct val="20000"/>
        </a:spcBef>
        <a:spcAft>
          <a:spcPct val="0"/>
        </a:spcAft>
        <a:buClr>
          <a:schemeClr val="accent2"/>
        </a:buClr>
        <a:buSzPct val="90000"/>
        <a:buFont typeface="Wingdings" pitchFamily="2" charset="2"/>
        <a:buChar char=""/>
        <a:defRPr sz="2800" kern="1200">
          <a:solidFill>
            <a:schemeClr val="tx1"/>
          </a:solidFill>
          <a:latin typeface="+mn-lt"/>
          <a:ea typeface="+mn-ea"/>
          <a:cs typeface="+mn-cs"/>
        </a:defRPr>
      </a:lvl2pPr>
      <a:lvl3pPr marL="995363" indent="-228600" algn="l" rtl="0" fontAlgn="base">
        <a:spcBef>
          <a:spcPct val="20000"/>
        </a:spcBef>
        <a:spcAft>
          <a:spcPct val="0"/>
        </a:spcAft>
        <a:buClr>
          <a:srgbClr val="1B587C"/>
        </a:buClr>
        <a:buFont typeface="Arial" charset="0"/>
        <a:buChar char="▪"/>
        <a:defRPr sz="2400" kern="1200">
          <a:solidFill>
            <a:schemeClr val="tx1"/>
          </a:solidFill>
          <a:latin typeface="+mn-lt"/>
          <a:ea typeface="+mn-ea"/>
          <a:cs typeface="+mn-cs"/>
        </a:defRPr>
      </a:lvl3pPr>
      <a:lvl4pPr marL="1216025" indent="-182563" algn="l" rtl="0" fontAlgn="base">
        <a:spcBef>
          <a:spcPct val="20000"/>
        </a:spcBef>
        <a:spcAft>
          <a:spcPct val="0"/>
        </a:spcAft>
        <a:buClr>
          <a:srgbClr val="4E8542"/>
        </a:buClr>
        <a:buFont typeface="Arial" charset="0"/>
        <a:buChar char="▪"/>
        <a:defRPr sz="2000" kern="1200">
          <a:solidFill>
            <a:schemeClr val="tx1"/>
          </a:solidFill>
          <a:latin typeface="+mn-lt"/>
          <a:ea typeface="+mn-ea"/>
          <a:cs typeface="+mn-cs"/>
        </a:defRPr>
      </a:lvl4pPr>
      <a:lvl5pPr marL="1425575" indent="-182563" algn="l" rtl="0" fontAlgn="base">
        <a:spcBef>
          <a:spcPct val="20000"/>
        </a:spcBef>
        <a:spcAft>
          <a:spcPct val="0"/>
        </a:spcAft>
        <a:buClr>
          <a:srgbClr val="604878"/>
        </a:buClr>
        <a:buFont typeface="Wingdings 3" pitchFamily="18" charset="2"/>
        <a:buChar char=""/>
        <a:defRPr lang="en-US" sz="2000" kern="120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8077200" cy="1673352"/>
          </a:xfrm>
        </p:spPr>
        <p:txBody>
          <a:bodyPr/>
          <a:lstStyle/>
          <a:p>
            <a:pPr fontAlgn="auto">
              <a:spcAft>
                <a:spcPts val="0"/>
              </a:spcAft>
              <a:defRPr/>
            </a:pPr>
            <a:r>
              <a:rPr lang="en-US" sz="5400" dirty="0" smtClean="0">
                <a:solidFill>
                  <a:schemeClr val="accent1">
                    <a:satMod val="150000"/>
                  </a:schemeClr>
                </a:solidFill>
              </a:rPr>
              <a:t>Heat of Combustion</a:t>
            </a:r>
            <a:endParaRPr lang="en-US" sz="5400" dirty="0">
              <a:solidFill>
                <a:schemeClr val="accent1">
                  <a:satMod val="150000"/>
                </a:schemeClr>
              </a:solidFill>
            </a:endParaRPr>
          </a:p>
        </p:txBody>
      </p:sp>
      <p:sp>
        <p:nvSpPr>
          <p:cNvPr id="8195" name="Subtitle 2"/>
          <p:cNvSpPr>
            <a:spLocks noGrp="1"/>
          </p:cNvSpPr>
          <p:nvPr>
            <p:ph type="subTitle" idx="1"/>
          </p:nvPr>
        </p:nvSpPr>
        <p:spPr>
          <a:xfrm>
            <a:off x="609600" y="3276600"/>
            <a:ext cx="8077200" cy="1500188"/>
          </a:xfrm>
        </p:spPr>
        <p:txBody>
          <a:bodyPr/>
          <a:lstStyle/>
          <a:p>
            <a:r>
              <a:rPr lang="en-US" sz="2400" smtClean="0"/>
              <a:t>Jonathan Gray</a:t>
            </a:r>
          </a:p>
          <a:p>
            <a:r>
              <a:rPr lang="en-US" sz="2400" smtClean="0"/>
              <a:t>Galina Gheihman</a:t>
            </a:r>
          </a:p>
          <a:p>
            <a:r>
              <a:rPr lang="en-US" sz="2400" smtClean="0"/>
              <a:t>Kent Phuong</a:t>
            </a:r>
          </a:p>
          <a:p>
            <a:r>
              <a:rPr lang="en-US" sz="2400" smtClean="0"/>
              <a:t>Christopher Piggott</a:t>
            </a:r>
          </a:p>
          <a:p>
            <a:r>
              <a:rPr lang="en-US" sz="2400" smtClean="0"/>
              <a:t>Bob Xue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US" dirty="0" smtClean="0">
                <a:solidFill>
                  <a:schemeClr val="accent1">
                    <a:satMod val="150000"/>
                  </a:schemeClr>
                </a:solidFill>
              </a:rPr>
              <a:t>Procedure </a:t>
            </a:r>
            <a:endParaRPr lang="en-US" dirty="0">
              <a:solidFill>
                <a:schemeClr val="accent1">
                  <a:satMod val="150000"/>
                </a:schemeClr>
              </a:solidFill>
            </a:endParaRPr>
          </a:p>
        </p:txBody>
      </p:sp>
      <p:sp>
        <p:nvSpPr>
          <p:cNvPr id="4" name="Content Placeholder 3"/>
          <p:cNvSpPr>
            <a:spLocks noGrp="1"/>
          </p:cNvSpPr>
          <p:nvPr>
            <p:ph sz="half" idx="2"/>
          </p:nvPr>
        </p:nvSpPr>
        <p:spPr>
          <a:xfrm>
            <a:off x="4648200" y="1773238"/>
            <a:ext cx="4038600" cy="4624387"/>
          </a:xfrm>
        </p:spPr>
        <p:txBody>
          <a:bodyPr>
            <a:normAutofit/>
          </a:bodyPr>
          <a:lstStyle/>
          <a:p>
            <a:pPr marL="631825" indent="-514350">
              <a:buFont typeface="Wingdings 2" pitchFamily="18" charset="2"/>
              <a:buAutoNum type="arabicPeriod"/>
            </a:pPr>
            <a:r>
              <a:rPr lang="en-US" sz="3600" smtClean="0"/>
              <a:t>50 mL of water was poured into the calorimeter. </a:t>
            </a:r>
          </a:p>
          <a:p>
            <a:pPr marL="631825" indent="-514350">
              <a:buFont typeface="Wingdings 2" pitchFamily="18" charset="2"/>
              <a:buAutoNum type="arabicPeriod"/>
            </a:pPr>
            <a:r>
              <a:rPr lang="en-US" sz="3600" smtClean="0"/>
              <a:t>The temperature of the water was measured and recorded. </a:t>
            </a:r>
          </a:p>
          <a:p>
            <a:pPr marL="631825" indent="-514350"/>
            <a:endParaRPr lang="en-US" sz="3600" smtClean="0"/>
          </a:p>
        </p:txBody>
      </p:sp>
      <p:pic>
        <p:nvPicPr>
          <p:cNvPr id="9" name="Content Placeholder 8" descr="DSCF1781.JPG"/>
          <p:cNvPicPr>
            <a:picLocks noGrp="1" noChangeAspect="1"/>
          </p:cNvPicPr>
          <p:nvPr>
            <p:ph sz="half" idx="1"/>
          </p:nvPr>
        </p:nvPicPr>
        <p:blipFill>
          <a:blip r:embed="rId2" cstate="print"/>
          <a:stretch>
            <a:fillRect/>
          </a:stretch>
        </p:blipFill>
        <p:spPr>
          <a:xfrm>
            <a:off x="742355" y="1773238"/>
            <a:ext cx="3468290" cy="4624387"/>
          </a:xfrm>
          <a:effectLst>
            <a:softEdge rad="112500"/>
          </a:effectLst>
        </p:spPr>
      </p:pic>
      <p:pic>
        <p:nvPicPr>
          <p:cNvPr id="8" name="Picture 2" descr="Z:\Media\Photos\Gheihman\2008\Chemistry Project\DSCF1778.JPG"/>
          <p:cNvPicPr>
            <a:picLocks noChangeAspect="1" noChangeArrowheads="1"/>
          </p:cNvPicPr>
          <p:nvPr/>
        </p:nvPicPr>
        <p:blipFill>
          <a:blip r:embed="rId3" cstate="print"/>
          <a:stretch>
            <a:fillRect/>
          </a:stretch>
        </p:blipFill>
        <p:spPr bwMode="auto">
          <a:xfrm rot="20863528">
            <a:off x="13145" y="1611006"/>
            <a:ext cx="3251200" cy="2623810"/>
          </a:xfrm>
          <a:prstGeom prst="ellipse">
            <a:avLst/>
          </a:prstGeom>
          <a:ln>
            <a:noFill/>
          </a:ln>
          <a:effectLst>
            <a:softEdge rad="112500"/>
          </a:effectLst>
        </p:spPr>
      </p:pic>
      <p:sp>
        <p:nvSpPr>
          <p:cNvPr id="17414" name="TextBox 10"/>
          <p:cNvSpPr txBox="1">
            <a:spLocks noChangeArrowheads="1"/>
          </p:cNvSpPr>
          <p:nvPr/>
        </p:nvSpPr>
        <p:spPr bwMode="auto">
          <a:xfrm>
            <a:off x="533400" y="3124200"/>
            <a:ext cx="533400" cy="584200"/>
          </a:xfrm>
          <a:prstGeom prst="rect">
            <a:avLst/>
          </a:prstGeom>
          <a:noFill/>
          <a:ln w="9525">
            <a:noFill/>
            <a:miter lim="800000"/>
            <a:headEnd/>
            <a:tailEnd/>
          </a:ln>
        </p:spPr>
        <p:txBody>
          <a:bodyPr>
            <a:spAutoFit/>
          </a:bodyPr>
          <a:lstStyle/>
          <a:p>
            <a:r>
              <a:rPr lang="en-US" sz="3200" b="1">
                <a:solidFill>
                  <a:schemeClr val="accent1"/>
                </a:solidFill>
                <a:latin typeface="Corbel" pitchFamily="34" charset="0"/>
              </a:rPr>
              <a:t>1. </a:t>
            </a:r>
          </a:p>
        </p:txBody>
      </p:sp>
      <p:sp>
        <p:nvSpPr>
          <p:cNvPr id="17415" name="TextBox 11"/>
          <p:cNvSpPr txBox="1">
            <a:spLocks noChangeArrowheads="1"/>
          </p:cNvSpPr>
          <p:nvPr/>
        </p:nvSpPr>
        <p:spPr bwMode="auto">
          <a:xfrm>
            <a:off x="914400" y="5638800"/>
            <a:ext cx="533400" cy="584200"/>
          </a:xfrm>
          <a:prstGeom prst="rect">
            <a:avLst/>
          </a:prstGeom>
          <a:noFill/>
          <a:ln w="9525">
            <a:noFill/>
            <a:miter lim="800000"/>
            <a:headEnd/>
            <a:tailEnd/>
          </a:ln>
        </p:spPr>
        <p:txBody>
          <a:bodyPr>
            <a:spAutoFit/>
          </a:bodyPr>
          <a:lstStyle/>
          <a:p>
            <a:r>
              <a:rPr lang="en-US" sz="3200" b="1">
                <a:solidFill>
                  <a:schemeClr val="accent1"/>
                </a:solidFill>
                <a:latin typeface="Corbel" pitchFamily="34" charset="0"/>
              </a:rPr>
              <a:t>2.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Z:\Media\Photos\Gheihman\2008\Chemistry Project\DSCF1768.JPG"/>
          <p:cNvPicPr>
            <a:picLocks noGrp="1" noChangeAspect="1" noChangeArrowheads="1"/>
          </p:cNvPicPr>
          <p:nvPr>
            <p:ph sz="half" idx="2"/>
          </p:nvPr>
        </p:nvPicPr>
        <p:blipFill>
          <a:blip r:embed="rId2" cstate="print"/>
          <a:srcRect/>
          <a:stretch>
            <a:fillRect/>
          </a:stretch>
        </p:blipFill>
        <p:spPr>
          <a:xfrm>
            <a:off x="5029200" y="1600200"/>
            <a:ext cx="2895600" cy="2171700"/>
          </a:xfrm>
          <a:effectLst>
            <a:softEdge rad="112500"/>
          </a:effectLst>
        </p:spPr>
      </p:pic>
      <p:sp>
        <p:nvSpPr>
          <p:cNvPr id="2" name="Title 1"/>
          <p:cNvSpPr>
            <a:spLocks noGrp="1"/>
          </p:cNvSpPr>
          <p:nvPr>
            <p:ph type="title"/>
          </p:nvPr>
        </p:nvSpPr>
        <p:spPr>
          <a:xfrm>
            <a:off x="457200" y="152400"/>
            <a:ext cx="8229600" cy="1251062"/>
          </a:xfrm>
        </p:spPr>
        <p:txBody>
          <a:bodyPr/>
          <a:lstStyle/>
          <a:p>
            <a:pPr fontAlgn="auto">
              <a:spcAft>
                <a:spcPts val="0"/>
              </a:spcAft>
              <a:defRPr/>
            </a:pPr>
            <a:r>
              <a:rPr lang="en-US" dirty="0" smtClean="0">
                <a:solidFill>
                  <a:schemeClr val="accent1">
                    <a:satMod val="150000"/>
                  </a:schemeClr>
                </a:solidFill>
              </a:rPr>
              <a:t>Procedure</a:t>
            </a:r>
            <a:endParaRPr lang="en-US" dirty="0">
              <a:solidFill>
                <a:schemeClr val="accent1">
                  <a:satMod val="150000"/>
                </a:schemeClr>
              </a:solidFill>
            </a:endParaRPr>
          </a:p>
        </p:txBody>
      </p:sp>
      <p:sp>
        <p:nvSpPr>
          <p:cNvPr id="3" name="Content Placeholder 2"/>
          <p:cNvSpPr>
            <a:spLocks noGrp="1"/>
          </p:cNvSpPr>
          <p:nvPr>
            <p:ph sz="half" idx="1"/>
          </p:nvPr>
        </p:nvSpPr>
        <p:spPr>
          <a:xfrm>
            <a:off x="457200" y="1773238"/>
            <a:ext cx="3733800" cy="3865562"/>
          </a:xfrm>
        </p:spPr>
        <p:txBody>
          <a:bodyPr>
            <a:normAutofit/>
          </a:bodyPr>
          <a:lstStyle/>
          <a:p>
            <a:pPr marL="631825" indent="-514350">
              <a:buFont typeface="Corbel" pitchFamily="34" charset="0"/>
              <a:buAutoNum type="arabicPeriod" startAt="3"/>
            </a:pPr>
            <a:r>
              <a:rPr lang="en-US" sz="3200" smtClean="0"/>
              <a:t>Paraffin wax was obtained, measured, and placed into the calorimeter. </a:t>
            </a:r>
          </a:p>
          <a:p>
            <a:pPr marL="631825" indent="-514350">
              <a:buFont typeface="Wingdings 2" pitchFamily="18" charset="2"/>
              <a:buNone/>
            </a:pPr>
            <a:endParaRPr lang="en-US" sz="3200" smtClean="0"/>
          </a:p>
          <a:p>
            <a:pPr marL="631825" indent="-514350"/>
            <a:endParaRPr lang="en-US" sz="3200" smtClean="0"/>
          </a:p>
        </p:txBody>
      </p:sp>
      <p:pic>
        <p:nvPicPr>
          <p:cNvPr id="2051" name="Picture 3" descr="Z:\Media\Photos\Gheihman\2008\Chemistry Project\DSCF1762.JPG"/>
          <p:cNvPicPr>
            <a:picLocks noChangeAspect="1" noChangeArrowheads="1"/>
          </p:cNvPicPr>
          <p:nvPr/>
        </p:nvPicPr>
        <p:blipFill>
          <a:blip r:embed="rId3" cstate="print"/>
          <a:srcRect/>
          <a:stretch>
            <a:fillRect/>
          </a:stretch>
        </p:blipFill>
        <p:spPr bwMode="auto">
          <a:xfrm flipH="1">
            <a:off x="4800600" y="3733800"/>
            <a:ext cx="3505200" cy="26289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US" dirty="0" smtClean="0">
                <a:solidFill>
                  <a:schemeClr val="accent1">
                    <a:satMod val="150000"/>
                  </a:schemeClr>
                </a:solidFill>
              </a:rPr>
              <a:t>Procedure </a:t>
            </a:r>
            <a:endParaRPr lang="en-US" dirty="0">
              <a:solidFill>
                <a:schemeClr val="accent1">
                  <a:satMod val="150000"/>
                </a:schemeClr>
              </a:solidFill>
            </a:endParaRPr>
          </a:p>
        </p:txBody>
      </p:sp>
      <p:sp>
        <p:nvSpPr>
          <p:cNvPr id="3" name="Content Placeholder 2"/>
          <p:cNvSpPr>
            <a:spLocks noGrp="1"/>
          </p:cNvSpPr>
          <p:nvPr>
            <p:ph sz="half" idx="1"/>
          </p:nvPr>
        </p:nvSpPr>
        <p:spPr>
          <a:xfrm>
            <a:off x="381000" y="1600200"/>
            <a:ext cx="8153400" cy="4624388"/>
          </a:xfrm>
        </p:spPr>
        <p:txBody>
          <a:bodyPr>
            <a:normAutofit/>
          </a:bodyPr>
          <a:lstStyle/>
          <a:p>
            <a:pPr marL="631825" indent="-514350">
              <a:buFont typeface="Corbel" pitchFamily="34" charset="0"/>
              <a:buAutoNum type="arabicPeriod" startAt="4"/>
            </a:pPr>
            <a:r>
              <a:rPr lang="en-US" smtClean="0"/>
              <a:t>The paraffin wax was ignited and allowed to burn for at least 2 minutes, or until the flame went out.</a:t>
            </a:r>
          </a:p>
          <a:p>
            <a:pPr marL="631825" indent="-514350"/>
            <a:endParaRPr lang="en-US" smtClean="0"/>
          </a:p>
        </p:txBody>
      </p:sp>
      <p:pic>
        <p:nvPicPr>
          <p:cNvPr id="3074" name="Picture 2" descr="Z:\Media\Photos\Gheihman\2008\Chemistry Project\DSCF1802.JPG"/>
          <p:cNvPicPr>
            <a:picLocks noGrp="1" noChangeAspect="1" noChangeArrowheads="1"/>
          </p:cNvPicPr>
          <p:nvPr>
            <p:ph sz="half" idx="2"/>
          </p:nvPr>
        </p:nvPicPr>
        <p:blipFill>
          <a:blip r:embed="rId2" cstate="print"/>
          <a:srcRect/>
          <a:stretch>
            <a:fillRect/>
          </a:stretch>
        </p:blipFill>
        <p:spPr>
          <a:xfrm>
            <a:off x="2057400" y="2590800"/>
            <a:ext cx="5486400" cy="4114800"/>
          </a:xfrm>
          <a:effectLst>
            <a:softEdge rad="1125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US" dirty="0" smtClean="0">
                <a:solidFill>
                  <a:schemeClr val="accent1">
                    <a:satMod val="150000"/>
                  </a:schemeClr>
                </a:solidFill>
              </a:rPr>
              <a:t>Procedure</a:t>
            </a:r>
            <a:endParaRPr lang="en-US" dirty="0">
              <a:solidFill>
                <a:schemeClr val="accent1">
                  <a:satMod val="150000"/>
                </a:schemeClr>
              </a:solidFill>
            </a:endParaRPr>
          </a:p>
        </p:txBody>
      </p:sp>
      <p:sp>
        <p:nvSpPr>
          <p:cNvPr id="3" name="Content Placeholder 2"/>
          <p:cNvSpPr>
            <a:spLocks noGrp="1"/>
          </p:cNvSpPr>
          <p:nvPr>
            <p:ph sz="half" idx="1"/>
          </p:nvPr>
        </p:nvSpPr>
        <p:spPr>
          <a:xfrm>
            <a:off x="457200" y="1773238"/>
            <a:ext cx="3429000" cy="4703762"/>
          </a:xfrm>
        </p:spPr>
        <p:txBody>
          <a:bodyPr>
            <a:normAutofit/>
          </a:bodyPr>
          <a:lstStyle/>
          <a:p>
            <a:pPr marL="631825" indent="-514350">
              <a:lnSpc>
                <a:spcPct val="90000"/>
              </a:lnSpc>
              <a:buFont typeface="Corbel" pitchFamily="34" charset="0"/>
              <a:buAutoNum type="arabicPeriod" startAt="5"/>
            </a:pPr>
            <a:r>
              <a:rPr lang="en-US" smtClean="0"/>
              <a:t>The temperature of the water was measured again and recorded. </a:t>
            </a:r>
          </a:p>
          <a:p>
            <a:pPr marL="631825" indent="-514350">
              <a:lnSpc>
                <a:spcPct val="90000"/>
              </a:lnSpc>
              <a:buFont typeface="Corbel" pitchFamily="34" charset="0"/>
              <a:buAutoNum type="arabicPeriod" startAt="5"/>
            </a:pPr>
            <a:r>
              <a:rPr lang="en-US" smtClean="0"/>
              <a:t>The paraffin wax was disposed of and the calorimeter's compartments were cleaned thoroughly. </a:t>
            </a:r>
          </a:p>
          <a:p>
            <a:pPr marL="631825" indent="-514350">
              <a:lnSpc>
                <a:spcPct val="90000"/>
              </a:lnSpc>
            </a:pPr>
            <a:endParaRPr lang="en-US" smtClean="0"/>
          </a:p>
        </p:txBody>
      </p:sp>
      <p:pic>
        <p:nvPicPr>
          <p:cNvPr id="20484" name="Picture 2" descr="Z:\Media\Photos\Gheihman\2008\Chemistry Project\DSCF1804.JPG"/>
          <p:cNvPicPr>
            <a:picLocks noGrp="1" noChangeAspect="1" noChangeArrowheads="1"/>
          </p:cNvPicPr>
          <p:nvPr>
            <p:ph sz="half" idx="2"/>
          </p:nvPr>
        </p:nvPicPr>
        <p:blipFill>
          <a:blip r:embed="rId2"/>
          <a:srcRect/>
          <a:stretch>
            <a:fillRect/>
          </a:stretch>
        </p:blipFill>
        <p:spPr>
          <a:xfrm>
            <a:off x="3886200" y="2286000"/>
            <a:ext cx="4722813" cy="3541713"/>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US" dirty="0" smtClean="0">
                <a:solidFill>
                  <a:schemeClr val="accent1">
                    <a:satMod val="150000"/>
                  </a:schemeClr>
                </a:solidFill>
              </a:rPr>
              <a:t>Procedure</a:t>
            </a:r>
            <a:endParaRPr lang="en-US" dirty="0">
              <a:solidFill>
                <a:schemeClr val="accent1">
                  <a:satMod val="150000"/>
                </a:schemeClr>
              </a:solidFill>
            </a:endParaRPr>
          </a:p>
        </p:txBody>
      </p:sp>
      <p:sp>
        <p:nvSpPr>
          <p:cNvPr id="21507" name="Content Placeholder 2"/>
          <p:cNvSpPr>
            <a:spLocks noGrp="1"/>
          </p:cNvSpPr>
          <p:nvPr>
            <p:ph sz="half" idx="1"/>
          </p:nvPr>
        </p:nvSpPr>
        <p:spPr>
          <a:xfrm>
            <a:off x="5181600" y="1600200"/>
            <a:ext cx="3429000" cy="4624388"/>
          </a:xfrm>
        </p:spPr>
        <p:txBody>
          <a:bodyPr/>
          <a:lstStyle/>
          <a:p>
            <a:pPr marL="631825" indent="-514350">
              <a:buFont typeface="Corbel" pitchFamily="34" charset="0"/>
              <a:buAutoNum type="arabicPeriod" startAt="7"/>
            </a:pPr>
            <a:r>
              <a:rPr lang="en-US" sz="3200" smtClean="0"/>
              <a:t>The water was disposed of and replaced.</a:t>
            </a:r>
          </a:p>
          <a:p>
            <a:pPr marL="631825" indent="-514350">
              <a:buFont typeface="Corbel" pitchFamily="34" charset="0"/>
              <a:buAutoNum type="arabicPeriod" startAt="7"/>
            </a:pPr>
            <a:r>
              <a:rPr lang="en-US" sz="3100" smtClean="0"/>
              <a:t>Steps 2 through 7 were repeated for cooking oil and butane. </a:t>
            </a:r>
          </a:p>
          <a:p>
            <a:pPr marL="631825" indent="-514350">
              <a:buFont typeface="Corbel" pitchFamily="34" charset="0"/>
              <a:buAutoNum type="arabicPeriod" startAt="7"/>
            </a:pPr>
            <a:r>
              <a:rPr lang="en-US" sz="2400" smtClean="0"/>
              <a:t>The work area was cleaned and all equipment replaced. </a:t>
            </a:r>
          </a:p>
        </p:txBody>
      </p:sp>
      <p:pic>
        <p:nvPicPr>
          <p:cNvPr id="6146" name="Picture 2" descr="Z:\Media\Photos\Gheihman\2008\Chemistry Project\DSCF1800.JPG"/>
          <p:cNvPicPr>
            <a:picLocks noGrp="1" noChangeAspect="1" noChangeArrowheads="1"/>
          </p:cNvPicPr>
          <p:nvPr>
            <p:ph sz="half" idx="2"/>
          </p:nvPr>
        </p:nvPicPr>
        <p:blipFill>
          <a:blip r:embed="rId2" cstate="print"/>
          <a:srcRect/>
          <a:stretch>
            <a:fillRect/>
          </a:stretch>
        </p:blipFill>
        <p:spPr>
          <a:xfrm>
            <a:off x="381000" y="2133600"/>
            <a:ext cx="4876800" cy="3657600"/>
          </a:xfrm>
          <a:effectLst>
            <a:softEdge rad="112500"/>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fontAlgn="auto">
              <a:spcAft>
                <a:spcPts val="0"/>
              </a:spcAft>
              <a:defRPr/>
            </a:pPr>
            <a:r>
              <a:rPr lang="en-US" dirty="0" smtClean="0">
                <a:solidFill>
                  <a:schemeClr val="accent1">
                    <a:satMod val="150000"/>
                  </a:schemeClr>
                </a:solidFill>
              </a:rPr>
              <a:t>Safety</a:t>
            </a:r>
            <a:endParaRPr lang="en-US" dirty="0">
              <a:solidFill>
                <a:schemeClr val="accent1">
                  <a:satMod val="150000"/>
                </a:schemeClr>
              </a:solidFill>
            </a:endParaRPr>
          </a:p>
        </p:txBody>
      </p:sp>
      <p:sp>
        <p:nvSpPr>
          <p:cNvPr id="22531" name="Content Placeholder 5"/>
          <p:cNvSpPr>
            <a:spLocks noGrp="1"/>
          </p:cNvSpPr>
          <p:nvPr>
            <p:ph idx="1"/>
          </p:nvPr>
        </p:nvSpPr>
        <p:spPr/>
        <p:txBody>
          <a:bodyPr/>
          <a:lstStyle/>
          <a:p>
            <a:r>
              <a:rPr lang="en-US" smtClean="0"/>
              <a:t>Safety goggles, appropriate clothing, hair tied back</a:t>
            </a:r>
          </a:p>
          <a:p>
            <a:r>
              <a:rPr lang="en-US" smtClean="0"/>
              <a:t>Clear experiment area</a:t>
            </a:r>
          </a:p>
          <a:p>
            <a:r>
              <a:rPr lang="en-US" smtClean="0"/>
              <a:t>Teacher present</a:t>
            </a:r>
          </a:p>
          <a:p>
            <a:r>
              <a:rPr lang="en-US" smtClean="0"/>
              <a:t>Fire exits and procedures were known to all participants</a:t>
            </a:r>
          </a:p>
          <a:p>
            <a:r>
              <a:rPr lang="en-US" smtClean="0"/>
              <a:t>Experiment area thoroughly cleaned upon completion</a:t>
            </a:r>
          </a:p>
          <a:p>
            <a:r>
              <a:rPr lang="en-US" smtClean="0"/>
              <a:t>Refuse was disposed of accordingly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US" dirty="0" smtClean="0">
                <a:solidFill>
                  <a:schemeClr val="accent1">
                    <a:satMod val="150000"/>
                  </a:schemeClr>
                </a:solidFill>
              </a:rPr>
              <a:t>The Experiment</a:t>
            </a:r>
            <a:endParaRPr lang="en-US" dirty="0">
              <a:solidFill>
                <a:schemeClr val="accent1">
                  <a:satMod val="150000"/>
                </a:schemeClr>
              </a:solidFill>
            </a:endParaRPr>
          </a:p>
        </p:txBody>
      </p:sp>
      <p:pic>
        <p:nvPicPr>
          <p:cNvPr id="7170" name="Picture 2" descr="Z:\Media\Photos\Gheihman\2008\Chemistry Project\DSCF1782.JPG"/>
          <p:cNvPicPr>
            <a:picLocks noGrp="1" noChangeAspect="1" noChangeArrowheads="1"/>
          </p:cNvPicPr>
          <p:nvPr>
            <p:ph sz="half" idx="1"/>
          </p:nvPr>
        </p:nvPicPr>
        <p:blipFill>
          <a:blip r:embed="rId2" cstate="print"/>
          <a:srcRect/>
          <a:stretch>
            <a:fillRect/>
          </a:stretch>
        </p:blipFill>
        <p:spPr>
          <a:xfrm>
            <a:off x="1447800" y="1676400"/>
            <a:ext cx="6248400" cy="4686300"/>
          </a:xfrm>
          <a:effectLst>
            <a:softEdge rad="112500"/>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rPr>
              <a:t>Observations</a:t>
            </a:r>
            <a:endParaRPr lang="en-US" dirty="0">
              <a:solidFill>
                <a:schemeClr val="accent1">
                  <a:satMod val="150000"/>
                </a:schemeClr>
              </a:solidFill>
            </a:endParaRPr>
          </a:p>
        </p:txBody>
      </p:sp>
      <p:graphicFrame>
        <p:nvGraphicFramePr>
          <p:cNvPr id="6" name="Content Placeholder 5"/>
          <p:cNvGraphicFramePr>
            <a:graphicFrameLocks noGrp="1"/>
          </p:cNvGraphicFramePr>
          <p:nvPr>
            <p:ph idx="1"/>
          </p:nvPr>
        </p:nvGraphicFramePr>
        <p:xfrm>
          <a:off x="533400" y="1752600"/>
          <a:ext cx="8153400" cy="4344988"/>
        </p:xfrm>
        <a:graphic>
          <a:graphicData uri="http://schemas.openxmlformats.org/drawingml/2006/table">
            <a:tbl>
              <a:tblPr/>
              <a:tblGrid>
                <a:gridCol w="1295400"/>
                <a:gridCol w="1295400"/>
                <a:gridCol w="1295400"/>
                <a:gridCol w="1219200"/>
                <a:gridCol w="1295400"/>
                <a:gridCol w="914400"/>
                <a:gridCol w="838200"/>
              </a:tblGrid>
              <a:tr h="1600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FFFFFF"/>
                          </a:solidFill>
                          <a:effectLst/>
                          <a:latin typeface="Corbel" pitchFamily="34" charset="0"/>
                        </a:rPr>
                        <a:t>Fuel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FFFFFF"/>
                          </a:solidFill>
                          <a:effectLst/>
                          <a:latin typeface="Corbel" pitchFamily="34" charset="0"/>
                        </a:rPr>
                        <a:t>Initial Temper- ature of Water (°C)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FFFFFF"/>
                          </a:solidFill>
                          <a:effectLst/>
                          <a:latin typeface="Corbel" pitchFamily="34" charset="0"/>
                        </a:rPr>
                        <a:t>Final Temper-ature of water (°C)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FFFFFF"/>
                          </a:solidFill>
                          <a:effectLst/>
                          <a:latin typeface="Corbel" pitchFamily="34" charset="0"/>
                        </a:rPr>
                        <a:t>Initial Mass of Fuel* (g)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FFFFFF"/>
                          </a:solidFill>
                          <a:effectLst/>
                          <a:latin typeface="Corbel" pitchFamily="34" charset="0"/>
                        </a:rPr>
                        <a:t>Final Mass of Fuel* (g)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sz="2000" b="0" i="0" u="none" strike="noStrike" cap="none" normalizeH="0" baseline="0" smtClean="0">
                          <a:ln>
                            <a:noFill/>
                          </a:ln>
                          <a:solidFill>
                            <a:srgbClr val="FFFFFF"/>
                          </a:solidFill>
                          <a:effectLst/>
                          <a:latin typeface="Corbel" pitchFamily="34" charset="0"/>
                        </a:rPr>
                        <a:t>Δ</a:t>
                      </a:r>
                      <a:r>
                        <a:rPr kumimoji="0" lang="en-US" sz="2000" b="0" i="0" u="none" strike="noStrike" cap="none" normalizeH="0" baseline="0" smtClean="0">
                          <a:ln>
                            <a:noFill/>
                          </a:ln>
                          <a:solidFill>
                            <a:srgbClr val="FFFFFF"/>
                          </a:solidFill>
                          <a:effectLst/>
                          <a:latin typeface="Corbel" pitchFamily="34" charset="0"/>
                        </a:rPr>
                        <a:t> Mass (g)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sz="2000" b="0" i="0" u="none" strike="noStrike" cap="none" normalizeH="0" baseline="0" smtClean="0">
                          <a:ln>
                            <a:noFill/>
                          </a:ln>
                          <a:solidFill>
                            <a:srgbClr val="FFFFFF"/>
                          </a:solidFill>
                          <a:effectLst/>
                          <a:latin typeface="Corbel" pitchFamily="34" charset="0"/>
                        </a:rPr>
                        <a:t>Δ</a:t>
                      </a:r>
                      <a:r>
                        <a:rPr kumimoji="0" lang="en-US" sz="2000" b="0" i="0" u="none" strike="noStrike" cap="none" normalizeH="0" baseline="0" smtClean="0">
                          <a:ln>
                            <a:noFill/>
                          </a:ln>
                          <a:solidFill>
                            <a:srgbClr val="FFFFFF"/>
                          </a:solidFill>
                          <a:effectLst/>
                          <a:latin typeface="Corbel" pitchFamily="34" charset="0"/>
                        </a:rPr>
                        <a:t> Time (s)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r>
              <a:tr h="10588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rbel" pitchFamily="34" charset="0"/>
                        </a:rPr>
                        <a:t>Paraffin Wax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rbel" pitchFamily="34" charset="0"/>
                        </a:rPr>
                        <a:t>22.5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rbel" pitchFamily="34" charset="0"/>
                        </a:rPr>
                        <a:t>25.6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rbel" pitchFamily="34" charset="0"/>
                        </a:rPr>
                        <a:t>16.963</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00"/>
                        </a:solidFill>
                        <a:effectLst/>
                        <a:latin typeface="Corbe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rbel" pitchFamily="34" charset="0"/>
                        </a:rPr>
                        <a:t>16.877</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00"/>
                        </a:solidFill>
                        <a:effectLst/>
                        <a:latin typeface="Corbe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rbel" pitchFamily="34" charset="0"/>
                        </a:rPr>
                        <a:t>0.086</a:t>
                      </a:r>
                      <a:br>
                        <a:rPr kumimoji="0" lang="en-US" sz="2400" b="0" i="0" u="none" strike="noStrike" cap="none" normalizeH="0" baseline="0" smtClean="0">
                          <a:ln>
                            <a:noFill/>
                          </a:ln>
                          <a:solidFill>
                            <a:srgbClr val="000000"/>
                          </a:solidFill>
                          <a:effectLst/>
                          <a:latin typeface="Corbel" pitchFamily="34" charset="0"/>
                        </a:rPr>
                      </a:br>
                      <a:r>
                        <a:rPr kumimoji="0" lang="en-US" sz="2400" b="0" i="0" u="none" strike="noStrike" cap="none" normalizeH="0" baseline="0" smtClean="0">
                          <a:ln>
                            <a:noFill/>
                          </a:ln>
                          <a:solidFill>
                            <a:srgbClr val="000000"/>
                          </a:solidFill>
                          <a:effectLst/>
                          <a:latin typeface="Corbel" pitchFamily="34" charset="0"/>
                        </a:rPr>
                        <a:t/>
                      </a:r>
                      <a:br>
                        <a:rPr kumimoji="0" lang="en-US" sz="2400" b="0" i="0" u="none" strike="noStrike" cap="none" normalizeH="0" baseline="0" smtClean="0">
                          <a:ln>
                            <a:noFill/>
                          </a:ln>
                          <a:solidFill>
                            <a:srgbClr val="000000"/>
                          </a:solidFill>
                          <a:effectLst/>
                          <a:latin typeface="Corbel" pitchFamily="34" charset="0"/>
                        </a:rPr>
                      </a:br>
                      <a:endParaRPr kumimoji="0" lang="en-US" sz="2400" b="0" i="0" u="none" strike="noStrike" cap="none" normalizeH="0" baseline="0" smtClean="0">
                        <a:ln>
                          <a:noFill/>
                        </a:ln>
                        <a:solidFill>
                          <a:srgbClr val="000000"/>
                        </a:solidFill>
                        <a:effectLst/>
                        <a:latin typeface="Corbe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rbel" pitchFamily="34" charset="0"/>
                        </a:rPr>
                        <a:t>134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r>
              <a:tr h="7334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rbel" pitchFamily="34" charset="0"/>
                        </a:rPr>
                        <a:t>Cooking Oil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rbel" pitchFamily="34" charset="0"/>
                        </a:rPr>
                        <a:t>22.5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rbel" pitchFamily="34" charset="0"/>
                        </a:rPr>
                        <a:t>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rbel" pitchFamily="34" charset="0"/>
                        </a:rPr>
                        <a:t>9.575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rbel" pitchFamily="34" charset="0"/>
                        </a:rPr>
                        <a:t>9.534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rbel" pitchFamily="34" charset="0"/>
                        </a:rPr>
                        <a:t>0.041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rbel" pitchFamily="34" charset="0"/>
                        </a:rPr>
                        <a:t>40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r>
              <a:tr h="7334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rbel" pitchFamily="34" charset="0"/>
                        </a:rPr>
                        <a:t>Butane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rbel" pitchFamily="34" charset="0"/>
                        </a:rPr>
                        <a:t>22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rbel" pitchFamily="34" charset="0"/>
                        </a:rPr>
                        <a:t>39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rbel" pitchFamily="34" charset="0"/>
                        </a:rPr>
                        <a:t>210.443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rbel" pitchFamily="34" charset="0"/>
                        </a:rPr>
                        <a:t>210.170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rbel" pitchFamily="34" charset="0"/>
                        </a:rPr>
                        <a:t>0.273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orbel" pitchFamily="34" charset="0"/>
                        </a:rPr>
                        <a:t>120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r>
            </a:tbl>
          </a:graphicData>
        </a:graphic>
      </p:graphicFrame>
      <p:sp>
        <p:nvSpPr>
          <p:cNvPr id="24621" name="TextBox 9"/>
          <p:cNvSpPr txBox="1">
            <a:spLocks noChangeArrowheads="1"/>
          </p:cNvSpPr>
          <p:nvPr/>
        </p:nvSpPr>
        <p:spPr bwMode="auto">
          <a:xfrm>
            <a:off x="457200" y="6248400"/>
            <a:ext cx="2819400" cy="708025"/>
          </a:xfrm>
          <a:prstGeom prst="rect">
            <a:avLst/>
          </a:prstGeom>
          <a:noFill/>
          <a:ln w="9525">
            <a:noFill/>
            <a:miter lim="800000"/>
            <a:headEnd/>
            <a:tailEnd/>
          </a:ln>
        </p:spPr>
        <p:txBody>
          <a:bodyPr>
            <a:spAutoFit/>
          </a:bodyPr>
          <a:lstStyle/>
          <a:p>
            <a:r>
              <a:rPr lang="en-US" sz="2000">
                <a:latin typeface="Corbel" pitchFamily="34" charset="0"/>
              </a:rPr>
              <a:t>*Includes container</a:t>
            </a:r>
          </a:p>
          <a:p>
            <a:endParaRPr lang="en-US" sz="2000">
              <a:latin typeface="Corbe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rPr>
              <a:t>Calculations – Part 1</a:t>
            </a:r>
            <a:endParaRPr lang="en-US" dirty="0">
              <a:solidFill>
                <a:schemeClr val="accent1">
                  <a:satMod val="150000"/>
                </a:schemeClr>
              </a:solidFill>
            </a:endParaRPr>
          </a:p>
        </p:txBody>
      </p:sp>
      <p:sp>
        <p:nvSpPr>
          <p:cNvPr id="25603" name="Content Placeholder 2"/>
          <p:cNvSpPr>
            <a:spLocks noGrp="1"/>
          </p:cNvSpPr>
          <p:nvPr>
            <p:ph idx="1"/>
          </p:nvPr>
        </p:nvSpPr>
        <p:spPr>
          <a:xfrm>
            <a:off x="457200" y="1600200"/>
            <a:ext cx="8229600" cy="4800600"/>
          </a:xfrm>
        </p:spPr>
        <p:txBody>
          <a:bodyPr/>
          <a:lstStyle/>
          <a:p>
            <a:pPr>
              <a:buFont typeface="Wingdings 2" pitchFamily="18" charset="2"/>
              <a:buNone/>
            </a:pPr>
            <a:r>
              <a:rPr lang="en-US" u="sng" smtClean="0"/>
              <a:t>Calculating Mass of Fuel Burned </a:t>
            </a:r>
            <a:r>
              <a:rPr lang="en-US" i="1" u="sng" smtClean="0"/>
              <a:t>(m)</a:t>
            </a:r>
            <a:r>
              <a:rPr lang="en-US" smtClean="0"/>
              <a:t> </a:t>
            </a:r>
          </a:p>
          <a:p>
            <a:pPr>
              <a:buFont typeface="Wingdings 2" pitchFamily="18" charset="2"/>
              <a:buNone/>
            </a:pPr>
            <a:r>
              <a:rPr lang="en-US" smtClean="0"/>
              <a:t/>
            </a:r>
            <a:br>
              <a:rPr lang="en-US" smtClean="0"/>
            </a:br>
            <a:r>
              <a:rPr lang="en-US" sz="4000" smtClean="0"/>
              <a:t> = (initial mass) – (final mass) </a:t>
            </a:r>
            <a:r>
              <a:rPr lang="en-US" sz="2800" smtClean="0"/>
              <a:t/>
            </a:r>
            <a:br>
              <a:rPr lang="en-US" sz="2800" smtClean="0"/>
            </a:br>
            <a:r>
              <a:rPr lang="en-US" sz="3600" smtClean="0"/>
              <a:t/>
            </a:r>
            <a:br>
              <a:rPr lang="en-US" sz="3600" smtClean="0"/>
            </a:br>
            <a:r>
              <a:rPr lang="en-US" sz="4000" smtClean="0"/>
              <a:t>Paraffin Wax:  		0.086 g</a:t>
            </a:r>
            <a:br>
              <a:rPr lang="en-US" sz="4000" smtClean="0"/>
            </a:br>
            <a:r>
              <a:rPr lang="en-US" sz="4000" smtClean="0"/>
              <a:t>Cooking Oil:		0.041 g </a:t>
            </a:r>
          </a:p>
          <a:p>
            <a:pPr>
              <a:buFont typeface="Wingdings 2" pitchFamily="18" charset="2"/>
              <a:buNone/>
            </a:pPr>
            <a:r>
              <a:rPr lang="en-US" sz="4000" smtClean="0"/>
              <a:t>	Butane: 			0.273 g </a:t>
            </a:r>
            <a:r>
              <a:rPr lang="en-US" sz="2000" smtClean="0"/>
              <a:t/>
            </a:r>
            <a:br>
              <a:rPr lang="en-US" sz="2000" smtClean="0"/>
            </a:br>
            <a:r>
              <a:rPr lang="en-US" sz="2000" smtClean="0"/>
              <a:t/>
            </a:r>
            <a:br>
              <a:rPr lang="en-US" sz="2000" smtClean="0"/>
            </a:br>
            <a:endParaRPr lang="en-US" sz="2000" smtClean="0"/>
          </a:p>
          <a:p>
            <a:pPr>
              <a:buFont typeface="Wingdings 2" pitchFamily="18" charset="2"/>
              <a:buNone/>
            </a:pPr>
            <a:r>
              <a:rPr lang="en-US" sz="2000" smtClean="0"/>
              <a:t>	</a:t>
            </a:r>
            <a:br>
              <a:rPr lang="en-US" sz="2000" smtClean="0"/>
            </a:br>
            <a:endParaRPr lang="en-US" sz="240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rPr>
              <a:t>Calculations – Part 2</a:t>
            </a:r>
            <a:endParaRPr lang="en-US" dirty="0">
              <a:solidFill>
                <a:schemeClr val="accent1">
                  <a:satMod val="150000"/>
                </a:schemeClr>
              </a:solidFill>
            </a:endParaRPr>
          </a:p>
        </p:txBody>
      </p:sp>
      <p:sp>
        <p:nvSpPr>
          <p:cNvPr id="26627" name="Content Placeholder 2"/>
          <p:cNvSpPr>
            <a:spLocks noGrp="1"/>
          </p:cNvSpPr>
          <p:nvPr>
            <p:ph idx="1"/>
          </p:nvPr>
        </p:nvSpPr>
        <p:spPr>
          <a:xfrm>
            <a:off x="457200" y="1676400"/>
            <a:ext cx="8229600" cy="4625975"/>
          </a:xfrm>
        </p:spPr>
        <p:txBody>
          <a:bodyPr/>
          <a:lstStyle/>
          <a:p>
            <a:pPr>
              <a:buFont typeface="Wingdings 2" pitchFamily="18" charset="2"/>
              <a:buNone/>
            </a:pPr>
            <a:r>
              <a:rPr lang="en-US" u="sng" smtClean="0"/>
              <a:t>Calculating Difference in Temperature </a:t>
            </a:r>
            <a:r>
              <a:rPr lang="en-US" i="1" u="sng" smtClean="0"/>
              <a:t>(Δt)</a:t>
            </a:r>
            <a:r>
              <a:rPr lang="en-US" smtClean="0"/>
              <a:t> </a:t>
            </a:r>
            <a:r>
              <a:rPr lang="en-US" sz="1600" smtClean="0"/>
              <a:t/>
            </a:r>
            <a:br>
              <a:rPr lang="en-US" sz="1600" smtClean="0"/>
            </a:br>
            <a:endParaRPr lang="en-US" sz="1600" smtClean="0"/>
          </a:p>
          <a:p>
            <a:pPr>
              <a:buFont typeface="Wingdings 2" pitchFamily="18" charset="2"/>
              <a:buNone/>
            </a:pPr>
            <a:r>
              <a:rPr lang="en-US" sz="1800" smtClean="0"/>
              <a:t>	</a:t>
            </a:r>
            <a:r>
              <a:rPr lang="en-US" sz="2000" smtClean="0"/>
              <a:t/>
            </a:r>
            <a:br>
              <a:rPr lang="en-US" sz="2000" smtClean="0"/>
            </a:br>
            <a:r>
              <a:rPr lang="en-US" smtClean="0"/>
              <a:t>= (final temperature) – (initial temperature) </a:t>
            </a:r>
            <a:br>
              <a:rPr lang="en-US" smtClean="0"/>
            </a:br>
            <a:r>
              <a:rPr lang="en-US" smtClean="0"/>
              <a:t/>
            </a:r>
            <a:br>
              <a:rPr lang="en-US" smtClean="0"/>
            </a:br>
            <a:r>
              <a:rPr lang="en-US" smtClean="0"/>
              <a:t>Paraffin Wax:    = 25.6°C – 22.5°C	= 3.1°C </a:t>
            </a:r>
            <a:br>
              <a:rPr lang="en-US" smtClean="0"/>
            </a:br>
            <a:r>
              <a:rPr lang="en-US" smtClean="0"/>
              <a:t>Cooking Oil: 	   = 25°C – 22.5°C 	= 2.5°C</a:t>
            </a:r>
          </a:p>
          <a:p>
            <a:pPr>
              <a:buFont typeface="Wingdings 2" pitchFamily="18" charset="2"/>
              <a:buNone/>
            </a:pPr>
            <a:r>
              <a:rPr lang="en-US" smtClean="0"/>
              <a:t>	Butane: 	   = 39°C – 22°C		= 17.0°C  </a:t>
            </a:r>
            <a:r>
              <a:rPr lang="en-US" sz="2000" smtClean="0"/>
              <a:t/>
            </a:r>
            <a:br>
              <a:rPr lang="en-US" sz="2000" smtClean="0"/>
            </a:br>
            <a:r>
              <a:rPr lang="en-US" sz="2000" smtClean="0"/>
              <a:t/>
            </a:r>
            <a:br>
              <a:rPr lang="en-US" sz="2000" smtClean="0"/>
            </a:br>
            <a:r>
              <a:rPr lang="en-US" sz="2000" smtClean="0"/>
              <a:t/>
            </a:r>
            <a:br>
              <a:rPr lang="en-US" sz="2000" smtClean="0"/>
            </a:br>
            <a:r>
              <a:rPr lang="en-US" sz="2000" smtClean="0"/>
              <a:t/>
            </a:r>
            <a:br>
              <a:rPr lang="en-US" sz="2000" smtClean="0"/>
            </a:br>
            <a:r>
              <a:rPr lang="en-US" sz="2000" smtClean="0"/>
              <a:t/>
            </a:r>
            <a:br>
              <a:rPr lang="en-US" sz="2000" smtClean="0"/>
            </a:br>
            <a:r>
              <a:rPr lang="en-US" sz="1600" smtClean="0"/>
              <a:t/>
            </a:r>
            <a:br>
              <a:rPr lang="en-US" sz="1600" smtClean="0"/>
            </a:br>
            <a:endParaRPr lang="en-US" sz="160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US" sz="4800" dirty="0" smtClean="0">
                <a:solidFill>
                  <a:schemeClr val="accent1">
                    <a:satMod val="150000"/>
                  </a:schemeClr>
                </a:solidFill>
              </a:rPr>
              <a:t>Introduction</a:t>
            </a:r>
            <a:endParaRPr lang="en-US" sz="4800" dirty="0">
              <a:solidFill>
                <a:schemeClr val="accent1">
                  <a:satMod val="150000"/>
                </a:schemeClr>
              </a:solidFill>
            </a:endParaRPr>
          </a:p>
        </p:txBody>
      </p:sp>
      <p:sp>
        <p:nvSpPr>
          <p:cNvPr id="9219" name="Content Placeholder 2"/>
          <p:cNvSpPr>
            <a:spLocks noGrp="1"/>
          </p:cNvSpPr>
          <p:nvPr>
            <p:ph sz="half" idx="1"/>
          </p:nvPr>
        </p:nvSpPr>
        <p:spPr>
          <a:xfrm>
            <a:off x="457200" y="1773238"/>
            <a:ext cx="4038600" cy="4624387"/>
          </a:xfrm>
        </p:spPr>
        <p:txBody>
          <a:bodyPr/>
          <a:lstStyle/>
          <a:p>
            <a:r>
              <a:rPr lang="en-US" sz="4800" smtClean="0"/>
              <a:t>Measuring change in heat energy during </a:t>
            </a:r>
            <a:r>
              <a:rPr lang="en-US" sz="4800" i="1" smtClean="0"/>
              <a:t>Combustion</a:t>
            </a:r>
          </a:p>
        </p:txBody>
      </p:sp>
      <p:pic>
        <p:nvPicPr>
          <p:cNvPr id="9220" name="Content Placeholder 5" descr="candleburning.jpg"/>
          <p:cNvPicPr>
            <a:picLocks noGrp="1" noChangeAspect="1"/>
          </p:cNvPicPr>
          <p:nvPr>
            <p:ph sz="half" idx="2"/>
          </p:nvPr>
        </p:nvPicPr>
        <p:blipFill>
          <a:blip r:embed="rId2"/>
          <a:srcRect/>
          <a:stretch>
            <a:fillRect/>
          </a:stretch>
        </p:blipFill>
        <p:spPr>
          <a:xfrm>
            <a:off x="4800600" y="1676400"/>
            <a:ext cx="3603625" cy="4800600"/>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rPr>
              <a:t>Calculations – Part 3</a:t>
            </a:r>
            <a:endParaRPr lang="en-US" dirty="0">
              <a:solidFill>
                <a:schemeClr val="accent1">
                  <a:satMod val="150000"/>
                </a:schemeClr>
              </a:solidFill>
            </a:endParaRPr>
          </a:p>
        </p:txBody>
      </p:sp>
      <p:sp>
        <p:nvSpPr>
          <p:cNvPr id="3" name="Content Placeholder 2"/>
          <p:cNvSpPr>
            <a:spLocks noGrp="1"/>
          </p:cNvSpPr>
          <p:nvPr>
            <p:ph idx="1"/>
          </p:nvPr>
        </p:nvSpPr>
        <p:spPr>
          <a:xfrm>
            <a:off x="457200" y="1600200"/>
            <a:ext cx="8229600" cy="5257800"/>
          </a:xfrm>
        </p:spPr>
        <p:txBody>
          <a:bodyPr>
            <a:normAutofit/>
          </a:bodyPr>
          <a:lstStyle/>
          <a:p>
            <a:pPr>
              <a:lnSpc>
                <a:spcPct val="80000"/>
              </a:lnSpc>
              <a:buFont typeface="Wingdings 2" pitchFamily="18" charset="2"/>
              <a:buNone/>
            </a:pPr>
            <a:r>
              <a:rPr lang="en-US" sz="3800" u="sng" smtClean="0"/>
              <a:t>Calculating Heat Produced </a:t>
            </a:r>
            <a:r>
              <a:rPr lang="en-US" sz="3800" i="1" u="sng" smtClean="0"/>
              <a:t>(Q)</a:t>
            </a:r>
            <a:r>
              <a:rPr lang="en-US" sz="3800" smtClean="0"/>
              <a:t> </a:t>
            </a:r>
            <a:r>
              <a:rPr lang="en-US" sz="3000" smtClean="0"/>
              <a:t/>
            </a:r>
            <a:br>
              <a:rPr lang="en-US" sz="3000" smtClean="0"/>
            </a:br>
            <a:r>
              <a:rPr lang="en-US" sz="5400" smtClean="0"/>
              <a:t/>
            </a:r>
            <a:br>
              <a:rPr lang="en-US" sz="5400" smtClean="0"/>
            </a:br>
            <a:r>
              <a:rPr lang="en-US" sz="3500" smtClean="0"/>
              <a:t>= (mass of water used) x (specific heat capacity of water) x (difference in temperature)</a:t>
            </a:r>
            <a:endParaRPr lang="en-US" sz="4400" smtClean="0"/>
          </a:p>
          <a:p>
            <a:pPr>
              <a:lnSpc>
                <a:spcPct val="80000"/>
              </a:lnSpc>
              <a:buFont typeface="Wingdings 2" pitchFamily="18" charset="2"/>
              <a:buNone/>
            </a:pPr>
            <a:r>
              <a:rPr lang="en-US" sz="4400" smtClean="0"/>
              <a:t/>
            </a:r>
            <a:br>
              <a:rPr lang="en-US" sz="4400" smtClean="0"/>
            </a:br>
            <a:r>
              <a:rPr lang="en-US" smtClean="0"/>
              <a:t>Paraffin Wax:       = </a:t>
            </a:r>
            <a:r>
              <a:rPr lang="en-US" sz="3300" smtClean="0"/>
              <a:t>50 x 4.18 x 3.1 </a:t>
            </a:r>
            <a:r>
              <a:rPr lang="en-US" smtClean="0"/>
              <a:t>	= </a:t>
            </a:r>
            <a:r>
              <a:rPr lang="en-US" sz="3300" smtClean="0"/>
              <a:t>647.9 J</a:t>
            </a:r>
            <a:r>
              <a:rPr lang="en-US" smtClean="0"/>
              <a:t/>
            </a:r>
            <a:br>
              <a:rPr lang="en-US" smtClean="0"/>
            </a:br>
            <a:r>
              <a:rPr lang="en-US" smtClean="0"/>
              <a:t>Cooking Oil: 	      = </a:t>
            </a:r>
            <a:r>
              <a:rPr lang="en-US" sz="3300" smtClean="0"/>
              <a:t>50 x 4.18 x 2.5 	</a:t>
            </a:r>
            <a:r>
              <a:rPr lang="en-US" smtClean="0"/>
              <a:t>= </a:t>
            </a:r>
            <a:r>
              <a:rPr lang="en-US" sz="3300" smtClean="0"/>
              <a:t>522.5 J</a:t>
            </a:r>
            <a:endParaRPr lang="en-US" smtClean="0"/>
          </a:p>
          <a:p>
            <a:pPr>
              <a:lnSpc>
                <a:spcPct val="80000"/>
              </a:lnSpc>
              <a:buFont typeface="Wingdings 2" pitchFamily="18" charset="2"/>
              <a:buNone/>
            </a:pPr>
            <a:r>
              <a:rPr lang="en-US" smtClean="0"/>
              <a:t>	Butane: 	      = </a:t>
            </a:r>
            <a:r>
              <a:rPr lang="en-US" sz="3300" smtClean="0"/>
              <a:t>50 x 4.18 x 17 </a:t>
            </a:r>
            <a:r>
              <a:rPr lang="en-US" smtClean="0"/>
              <a:t>	= </a:t>
            </a:r>
            <a:r>
              <a:rPr lang="en-US" sz="3300" smtClean="0"/>
              <a:t>3553 J</a:t>
            </a:r>
            <a:r>
              <a:rPr lang="en-US" sz="4400" smtClean="0"/>
              <a:t/>
            </a:r>
            <a:br>
              <a:rPr lang="en-US" sz="4400" smtClean="0"/>
            </a:br>
            <a:endParaRPr lang="en-US" sz="440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rPr>
              <a:t>Calculations – Part 4</a:t>
            </a:r>
            <a:endParaRPr lang="en-US" dirty="0">
              <a:solidFill>
                <a:schemeClr val="accent1">
                  <a:satMod val="150000"/>
                </a:schemeClr>
              </a:solidFill>
            </a:endParaRPr>
          </a:p>
        </p:txBody>
      </p:sp>
      <p:sp>
        <p:nvSpPr>
          <p:cNvPr id="3" name="Content Placeholder 2"/>
          <p:cNvSpPr>
            <a:spLocks noGrp="1"/>
          </p:cNvSpPr>
          <p:nvPr>
            <p:ph idx="1"/>
          </p:nvPr>
        </p:nvSpPr>
        <p:spPr>
          <a:xfrm>
            <a:off x="457200" y="1600200"/>
            <a:ext cx="8229600" cy="4953000"/>
          </a:xfrm>
        </p:spPr>
        <p:txBody>
          <a:bodyPr>
            <a:normAutofit/>
          </a:bodyPr>
          <a:lstStyle/>
          <a:p>
            <a:pPr>
              <a:lnSpc>
                <a:spcPct val="80000"/>
              </a:lnSpc>
              <a:buFont typeface="Wingdings 2" pitchFamily="18" charset="2"/>
              <a:buNone/>
            </a:pPr>
            <a:r>
              <a:rPr lang="en-US" u="sng" smtClean="0"/>
              <a:t>Calculating Calorific Value</a:t>
            </a:r>
            <a:r>
              <a:rPr lang="en-US" sz="1000" smtClean="0"/>
              <a:t/>
            </a:r>
            <a:br>
              <a:rPr lang="en-US" sz="1000" smtClean="0"/>
            </a:br>
            <a:endParaRPr lang="en-US" sz="1000" smtClean="0"/>
          </a:p>
          <a:p>
            <a:pPr>
              <a:lnSpc>
                <a:spcPct val="80000"/>
              </a:lnSpc>
              <a:buFont typeface="Wingdings 2" pitchFamily="18" charset="2"/>
              <a:buNone/>
            </a:pPr>
            <a:r>
              <a:rPr lang="en-US" sz="1400" smtClean="0"/>
              <a:t>	</a:t>
            </a:r>
          </a:p>
          <a:p>
            <a:pPr>
              <a:lnSpc>
                <a:spcPct val="80000"/>
              </a:lnSpc>
              <a:buFont typeface="Wingdings 2" pitchFamily="18" charset="2"/>
              <a:buNone/>
            </a:pPr>
            <a:r>
              <a:rPr lang="en-US" sz="1400" smtClean="0"/>
              <a:t>	</a:t>
            </a:r>
            <a:r>
              <a:rPr lang="en-US" sz="2500" smtClean="0"/>
              <a:t/>
            </a:r>
            <a:br>
              <a:rPr lang="en-US" sz="2500" smtClean="0"/>
            </a:br>
            <a:r>
              <a:rPr lang="en-US" smtClean="0"/>
              <a:t>= (heat produced) / (mass of fuel burned)</a:t>
            </a:r>
            <a:endParaRPr lang="en-US" sz="2500" smtClean="0"/>
          </a:p>
          <a:p>
            <a:pPr>
              <a:lnSpc>
                <a:spcPct val="80000"/>
              </a:lnSpc>
              <a:buFont typeface="Wingdings 2" pitchFamily="18" charset="2"/>
              <a:buNone/>
            </a:pPr>
            <a:r>
              <a:rPr lang="en-US" sz="2500" smtClean="0"/>
              <a:t>	</a:t>
            </a:r>
          </a:p>
          <a:p>
            <a:pPr>
              <a:lnSpc>
                <a:spcPct val="80000"/>
              </a:lnSpc>
              <a:buFont typeface="Wingdings 2" pitchFamily="18" charset="2"/>
              <a:buNone/>
            </a:pPr>
            <a:endParaRPr lang="en-US" sz="2500" smtClean="0"/>
          </a:p>
          <a:p>
            <a:pPr>
              <a:lnSpc>
                <a:spcPct val="80000"/>
              </a:lnSpc>
              <a:buFont typeface="Wingdings 2" pitchFamily="18" charset="2"/>
              <a:buNone/>
            </a:pPr>
            <a:r>
              <a:rPr lang="en-US" smtClean="0"/>
              <a:t>Paraffin Wax: 	= </a:t>
            </a:r>
            <a:r>
              <a:rPr lang="en-US" sz="4000" smtClean="0"/>
              <a:t>7.53 kJ/g	= 1.8 kcal</a:t>
            </a:r>
          </a:p>
          <a:p>
            <a:pPr>
              <a:lnSpc>
                <a:spcPct val="80000"/>
              </a:lnSpc>
              <a:buFont typeface="Wingdings 2" pitchFamily="18" charset="2"/>
              <a:buNone/>
            </a:pPr>
            <a:endParaRPr lang="en-US" sz="1200" smtClean="0"/>
          </a:p>
          <a:p>
            <a:pPr>
              <a:lnSpc>
                <a:spcPct val="80000"/>
              </a:lnSpc>
              <a:buFont typeface="Wingdings 2" pitchFamily="18" charset="2"/>
              <a:buNone/>
            </a:pPr>
            <a:r>
              <a:rPr lang="en-US" smtClean="0"/>
              <a:t>Cooking Oil: 	= </a:t>
            </a:r>
            <a:r>
              <a:rPr lang="en-US" sz="4000" smtClean="0"/>
              <a:t>12.74 kJ/g	= 3.05 kcal</a:t>
            </a:r>
          </a:p>
          <a:p>
            <a:pPr>
              <a:lnSpc>
                <a:spcPct val="80000"/>
              </a:lnSpc>
              <a:buFont typeface="Wingdings 2" pitchFamily="18" charset="2"/>
              <a:buNone/>
            </a:pPr>
            <a:endParaRPr lang="en-US" sz="1600" smtClean="0"/>
          </a:p>
          <a:p>
            <a:pPr>
              <a:lnSpc>
                <a:spcPct val="80000"/>
              </a:lnSpc>
              <a:buFont typeface="Wingdings 2" pitchFamily="18" charset="2"/>
              <a:buNone/>
            </a:pPr>
            <a:r>
              <a:rPr lang="en-US" smtClean="0"/>
              <a:t>Butane: 		= </a:t>
            </a:r>
            <a:r>
              <a:rPr lang="en-US" sz="4000" smtClean="0"/>
              <a:t>13.01 kJ/g</a:t>
            </a:r>
            <a:r>
              <a:rPr lang="en-US" smtClean="0"/>
              <a:t>	</a:t>
            </a:r>
            <a:r>
              <a:rPr lang="en-US" sz="4000" smtClean="0"/>
              <a:t>= 3.11 kcal </a:t>
            </a:r>
            <a:r>
              <a:rPr lang="en-US" sz="2500" smtClean="0"/>
              <a:t/>
            </a:r>
            <a:br>
              <a:rPr lang="en-US" sz="2500" smtClean="0"/>
            </a:br>
            <a:r>
              <a:rPr lang="en-US" sz="2500" smtClean="0"/>
              <a:t/>
            </a:r>
            <a:br>
              <a:rPr lang="en-US" sz="2500" smtClean="0"/>
            </a:br>
            <a:r>
              <a:rPr lang="en-US" sz="2500" smtClean="0"/>
              <a:t/>
            </a:r>
            <a:br>
              <a:rPr lang="en-US" sz="2500" smtClean="0"/>
            </a:br>
            <a:r>
              <a:rPr lang="en-US" sz="2500" smtClean="0"/>
              <a:t/>
            </a:r>
            <a:br>
              <a:rPr lang="en-US" sz="2500" smtClean="0"/>
            </a:br>
            <a:endParaRPr lang="en-US" sz="100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rPr>
              <a:t>Calculating Molar Calorific Value</a:t>
            </a:r>
            <a:endParaRPr lang="en-US" dirty="0">
              <a:solidFill>
                <a:schemeClr val="accent1">
                  <a:satMod val="150000"/>
                </a:schemeClr>
              </a:solidFill>
            </a:endParaRPr>
          </a:p>
        </p:txBody>
      </p:sp>
      <p:sp>
        <p:nvSpPr>
          <p:cNvPr id="3" name="Content Placeholder 2"/>
          <p:cNvSpPr>
            <a:spLocks noGrp="1"/>
          </p:cNvSpPr>
          <p:nvPr>
            <p:ph idx="1"/>
          </p:nvPr>
        </p:nvSpPr>
        <p:spPr/>
        <p:txBody>
          <a:bodyPr>
            <a:normAutofit/>
          </a:bodyPr>
          <a:lstStyle/>
          <a:p>
            <a:pPr>
              <a:lnSpc>
                <a:spcPct val="80000"/>
              </a:lnSpc>
              <a:buFont typeface="Wingdings 2" pitchFamily="18" charset="2"/>
              <a:buNone/>
            </a:pPr>
            <a:r>
              <a:rPr lang="en-US" sz="3300" u="sng" smtClean="0"/>
              <a:t>Molar Calorific Value</a:t>
            </a:r>
          </a:p>
          <a:p>
            <a:pPr>
              <a:lnSpc>
                <a:spcPct val="80000"/>
              </a:lnSpc>
              <a:buFont typeface="Wingdings 2" pitchFamily="18" charset="2"/>
              <a:buNone/>
            </a:pPr>
            <a:r>
              <a:rPr lang="en-US" sz="2700" smtClean="0"/>
              <a:t/>
            </a:r>
            <a:br>
              <a:rPr lang="en-US" sz="2700" smtClean="0"/>
            </a:br>
            <a:r>
              <a:rPr lang="en-US" sz="2700" smtClean="0"/>
              <a:t>= (heat produced) / (number of moles of fuel 	burned)</a:t>
            </a:r>
            <a:br>
              <a:rPr lang="en-US" sz="2700" smtClean="0"/>
            </a:br>
            <a:r>
              <a:rPr lang="en-US" sz="2700" smtClean="0"/>
              <a:t>= (heat produced) x (mass of fuel burned) / 	(molar mass of fuel)</a:t>
            </a:r>
          </a:p>
          <a:p>
            <a:pPr>
              <a:lnSpc>
                <a:spcPct val="80000"/>
              </a:lnSpc>
              <a:buFont typeface="Wingdings 2" pitchFamily="18" charset="2"/>
              <a:buNone/>
            </a:pPr>
            <a:endParaRPr lang="en-US" sz="3700" smtClean="0"/>
          </a:p>
          <a:p>
            <a:pPr>
              <a:lnSpc>
                <a:spcPct val="80000"/>
              </a:lnSpc>
              <a:buFont typeface="Wingdings 2" pitchFamily="18" charset="2"/>
              <a:buNone/>
            </a:pPr>
            <a:r>
              <a:rPr lang="en-US" sz="3700" smtClean="0"/>
              <a:t>		Paraffin Wax = 	0.158 J/mol </a:t>
            </a:r>
            <a:br>
              <a:rPr lang="en-US" sz="3700" smtClean="0"/>
            </a:br>
            <a:r>
              <a:rPr lang="en-US" sz="3700" smtClean="0"/>
              <a:t>	Cooking Oil = 		0.076 J/mol </a:t>
            </a:r>
            <a:br>
              <a:rPr lang="en-US" sz="3700" smtClean="0"/>
            </a:br>
            <a:r>
              <a:rPr lang="en-US" sz="3700" smtClean="0"/>
              <a:t>	Butane = 			16.689 J/mol</a:t>
            </a:r>
            <a:r>
              <a:rPr lang="en-US" sz="2700" smtClean="0"/>
              <a:t/>
            </a:r>
            <a:br>
              <a:rPr lang="en-US" sz="2700" smtClean="0"/>
            </a:br>
            <a:endParaRPr lang="en-US" sz="270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US" dirty="0" smtClean="0">
                <a:solidFill>
                  <a:schemeClr val="accent1">
                    <a:satMod val="150000"/>
                  </a:schemeClr>
                </a:solidFill>
              </a:rPr>
              <a:t>Theoretical vs. Observed Values</a:t>
            </a:r>
            <a:endParaRPr lang="en-US" dirty="0">
              <a:solidFill>
                <a:schemeClr val="accent1">
                  <a:satMod val="150000"/>
                </a:schemeClr>
              </a:solidFill>
            </a:endParaRPr>
          </a:p>
        </p:txBody>
      </p:sp>
      <p:sp>
        <p:nvSpPr>
          <p:cNvPr id="30723" name="Content Placeholder 2"/>
          <p:cNvSpPr>
            <a:spLocks noGrp="1"/>
          </p:cNvSpPr>
          <p:nvPr>
            <p:ph sz="half" idx="1"/>
          </p:nvPr>
        </p:nvSpPr>
        <p:spPr>
          <a:xfrm>
            <a:off x="152400" y="1676400"/>
            <a:ext cx="4267200" cy="4624388"/>
          </a:xfrm>
        </p:spPr>
        <p:txBody>
          <a:bodyPr/>
          <a:lstStyle/>
          <a:p>
            <a:pPr algn="ctr">
              <a:buFont typeface="Wingdings 2" pitchFamily="18" charset="2"/>
              <a:buNone/>
            </a:pPr>
            <a:r>
              <a:rPr lang="en-US" sz="3200" u="sng" smtClean="0"/>
              <a:t>Theoretical  Calorific Values</a:t>
            </a:r>
          </a:p>
          <a:p>
            <a:pPr algn="ctr">
              <a:buFont typeface="Wingdings 2" pitchFamily="18" charset="2"/>
              <a:buNone/>
            </a:pPr>
            <a:endParaRPr lang="en-US" smtClean="0"/>
          </a:p>
          <a:p>
            <a:pPr algn="ctr">
              <a:buFont typeface="Wingdings 2" pitchFamily="18" charset="2"/>
              <a:buNone/>
            </a:pPr>
            <a:r>
              <a:rPr lang="en-US" sz="3200" smtClean="0"/>
              <a:t>Paraffin Wax: 46 kJg</a:t>
            </a:r>
            <a:r>
              <a:rPr lang="en-US" sz="3200" baseline="30000" smtClean="0"/>
              <a:t>-1</a:t>
            </a:r>
          </a:p>
          <a:p>
            <a:pPr algn="ctr">
              <a:buFont typeface="Wingdings 2" pitchFamily="18" charset="2"/>
              <a:buNone/>
            </a:pPr>
            <a:endParaRPr lang="en-US" sz="3200" smtClean="0"/>
          </a:p>
          <a:p>
            <a:pPr algn="ctr">
              <a:buFont typeface="Wingdings 2" pitchFamily="18" charset="2"/>
              <a:buNone/>
            </a:pPr>
            <a:r>
              <a:rPr lang="en-US" sz="3200" smtClean="0"/>
              <a:t>Cooking Oil: 35 kJg</a:t>
            </a:r>
            <a:r>
              <a:rPr lang="en-US" sz="3200" baseline="30000" smtClean="0"/>
              <a:t>-1</a:t>
            </a:r>
          </a:p>
          <a:p>
            <a:pPr algn="ctr">
              <a:buFont typeface="Wingdings 2" pitchFamily="18" charset="2"/>
              <a:buNone/>
            </a:pPr>
            <a:endParaRPr lang="en-US" sz="3200" smtClean="0"/>
          </a:p>
          <a:p>
            <a:pPr algn="ctr">
              <a:buFont typeface="Wingdings 2" pitchFamily="18" charset="2"/>
              <a:buNone/>
            </a:pPr>
            <a:r>
              <a:rPr lang="en-US" sz="3200" smtClean="0"/>
              <a:t>Butane: 49.5 kJg</a:t>
            </a:r>
            <a:r>
              <a:rPr lang="en-US" sz="3200" baseline="30000" smtClean="0"/>
              <a:t>-1</a:t>
            </a:r>
          </a:p>
          <a:p>
            <a:pPr algn="ctr">
              <a:buFont typeface="Wingdings 2" pitchFamily="18" charset="2"/>
              <a:buNone/>
            </a:pPr>
            <a:endParaRPr lang="en-US" smtClean="0"/>
          </a:p>
          <a:p>
            <a:pPr algn="ctr">
              <a:buFont typeface="Wingdings 2" pitchFamily="18" charset="2"/>
              <a:buNone/>
            </a:pPr>
            <a:endParaRPr lang="en-US" smtClean="0"/>
          </a:p>
          <a:p>
            <a:pPr algn="ctr"/>
            <a:endParaRPr lang="en-US" smtClean="0"/>
          </a:p>
        </p:txBody>
      </p:sp>
      <p:sp>
        <p:nvSpPr>
          <p:cNvPr id="30724" name="Content Placeholder 3"/>
          <p:cNvSpPr>
            <a:spLocks noGrp="1"/>
          </p:cNvSpPr>
          <p:nvPr>
            <p:ph sz="half" idx="2"/>
          </p:nvPr>
        </p:nvSpPr>
        <p:spPr>
          <a:xfrm>
            <a:off x="4572000" y="1676400"/>
            <a:ext cx="4343400" cy="4624388"/>
          </a:xfrm>
        </p:spPr>
        <p:txBody>
          <a:bodyPr/>
          <a:lstStyle/>
          <a:p>
            <a:pPr algn="ctr">
              <a:buFont typeface="Wingdings 2" pitchFamily="18" charset="2"/>
              <a:buNone/>
            </a:pPr>
            <a:r>
              <a:rPr lang="en-US" sz="3200" u="sng" smtClean="0"/>
              <a:t>Observed Calorific</a:t>
            </a:r>
          </a:p>
          <a:p>
            <a:pPr algn="ctr">
              <a:buFont typeface="Wingdings 2" pitchFamily="18" charset="2"/>
              <a:buNone/>
            </a:pPr>
            <a:r>
              <a:rPr lang="en-US" sz="3200" u="sng" smtClean="0"/>
              <a:t>Values</a:t>
            </a:r>
          </a:p>
          <a:p>
            <a:pPr algn="ctr">
              <a:buFont typeface="Wingdings 2" pitchFamily="18" charset="2"/>
              <a:buNone/>
            </a:pPr>
            <a:endParaRPr lang="en-US" sz="3200" smtClean="0"/>
          </a:p>
          <a:p>
            <a:pPr algn="ctr">
              <a:buFont typeface="Wingdings 2" pitchFamily="18" charset="2"/>
              <a:buNone/>
            </a:pPr>
            <a:r>
              <a:rPr lang="en-US" sz="3200" smtClean="0"/>
              <a:t>Paraffin Wax:  7.53 kJg</a:t>
            </a:r>
            <a:r>
              <a:rPr lang="en-US" sz="3200" baseline="30000" smtClean="0"/>
              <a:t>-1</a:t>
            </a:r>
            <a:endParaRPr lang="en-US" sz="3000" baseline="30000" smtClean="0"/>
          </a:p>
          <a:p>
            <a:pPr algn="ctr">
              <a:buFont typeface="Wingdings 2" pitchFamily="18" charset="2"/>
              <a:buNone/>
            </a:pPr>
            <a:r>
              <a:rPr lang="en-US" sz="3200" smtClean="0"/>
              <a:t> </a:t>
            </a:r>
          </a:p>
          <a:p>
            <a:pPr algn="ctr">
              <a:buFont typeface="Wingdings 2" pitchFamily="18" charset="2"/>
              <a:buNone/>
            </a:pPr>
            <a:r>
              <a:rPr lang="en-US" sz="3200" smtClean="0"/>
              <a:t>Cooking Oil: 12.74 kJg</a:t>
            </a:r>
            <a:r>
              <a:rPr lang="en-US" sz="3200" baseline="30000" smtClean="0"/>
              <a:t>-1</a:t>
            </a:r>
            <a:r>
              <a:rPr lang="en-US" sz="3200" smtClean="0"/>
              <a:t> </a:t>
            </a:r>
          </a:p>
          <a:p>
            <a:pPr algn="ctr">
              <a:buFont typeface="Wingdings 2" pitchFamily="18" charset="2"/>
              <a:buNone/>
            </a:pPr>
            <a:endParaRPr lang="en-US" sz="3200" smtClean="0"/>
          </a:p>
          <a:p>
            <a:pPr algn="ctr">
              <a:buFont typeface="Wingdings 2" pitchFamily="18" charset="2"/>
              <a:buNone/>
            </a:pPr>
            <a:r>
              <a:rPr lang="en-US" sz="3200" smtClean="0"/>
              <a:t>Butane: 13.01 kJg</a:t>
            </a:r>
            <a:r>
              <a:rPr lang="en-US" sz="3200" baseline="30000" smtClean="0"/>
              <a:t>-1</a:t>
            </a:r>
            <a:r>
              <a:rPr lang="en-US" sz="3200" smtClean="0"/>
              <a:t> </a:t>
            </a:r>
          </a:p>
          <a:p>
            <a:pPr algn="ctr">
              <a:buFont typeface="Wingdings 2" pitchFamily="18" charset="2"/>
              <a:buNone/>
            </a:pPr>
            <a:endParaRPr lang="en-US"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rPr>
              <a:t>Percentage Error</a:t>
            </a:r>
            <a:endParaRPr lang="en-US" dirty="0">
              <a:solidFill>
                <a:schemeClr val="accent1">
                  <a:satMod val="150000"/>
                </a:schemeClr>
              </a:solidFill>
            </a:endParaRPr>
          </a:p>
        </p:txBody>
      </p:sp>
      <p:sp>
        <p:nvSpPr>
          <p:cNvPr id="3" name="Content Placeholder 2"/>
          <p:cNvSpPr>
            <a:spLocks noGrp="1"/>
          </p:cNvSpPr>
          <p:nvPr>
            <p:ph idx="1"/>
          </p:nvPr>
        </p:nvSpPr>
        <p:spPr/>
        <p:txBody>
          <a:bodyPr>
            <a:normAutofit/>
          </a:bodyPr>
          <a:lstStyle/>
          <a:p>
            <a:pPr algn="ctr">
              <a:lnSpc>
                <a:spcPct val="80000"/>
              </a:lnSpc>
              <a:buFont typeface="Wingdings 2" pitchFamily="18" charset="2"/>
              <a:buNone/>
            </a:pPr>
            <a:r>
              <a:rPr lang="en-US" i="1" smtClean="0"/>
              <a:t>% Error = |(Theoretical Value - Experimental 			Value) / Theoretical Value</a:t>
            </a:r>
            <a:r>
              <a:rPr lang="en-US" smtClean="0"/>
              <a:t>| × </a:t>
            </a:r>
            <a:r>
              <a:rPr lang="en-US" i="1" smtClean="0"/>
              <a:t>100%</a:t>
            </a:r>
          </a:p>
          <a:p>
            <a:pPr>
              <a:lnSpc>
                <a:spcPct val="80000"/>
              </a:lnSpc>
              <a:buFont typeface="Wingdings 2" pitchFamily="18" charset="2"/>
              <a:buNone/>
            </a:pPr>
            <a:r>
              <a:rPr lang="en-US" sz="2800" smtClean="0"/>
              <a:t/>
            </a:r>
            <a:br>
              <a:rPr lang="en-US" sz="2800" smtClean="0"/>
            </a:br>
            <a:r>
              <a:rPr lang="en-US" sz="2800" b="1" smtClean="0"/>
              <a:t>Paraffin Wax </a:t>
            </a:r>
            <a:r>
              <a:rPr lang="en-US" sz="2800" smtClean="0"/>
              <a:t>% Error</a:t>
            </a:r>
            <a:br>
              <a:rPr lang="en-US" sz="2800" smtClean="0"/>
            </a:br>
            <a:r>
              <a:rPr lang="en-US" sz="2800" smtClean="0"/>
              <a:t>= |(46 - 7.53) / 46| x 100% 		= 83.63%</a:t>
            </a:r>
            <a:br>
              <a:rPr lang="en-US" sz="2800" smtClean="0"/>
            </a:br>
            <a:r>
              <a:rPr lang="en-US" sz="2800" smtClean="0"/>
              <a:t/>
            </a:r>
            <a:br>
              <a:rPr lang="en-US" sz="2800" smtClean="0"/>
            </a:br>
            <a:r>
              <a:rPr lang="en-US" sz="2800" b="1" smtClean="0"/>
              <a:t>Cooking Oil</a:t>
            </a:r>
            <a:r>
              <a:rPr lang="en-US" sz="2800" smtClean="0"/>
              <a:t> % Error</a:t>
            </a:r>
            <a:br>
              <a:rPr lang="en-US" sz="2800" smtClean="0"/>
            </a:br>
            <a:r>
              <a:rPr lang="en-US" sz="2800" smtClean="0"/>
              <a:t>= |(35 - 12.74) / 35| x 100% 		= 63.6%</a:t>
            </a:r>
            <a:br>
              <a:rPr lang="en-US" sz="2800" smtClean="0"/>
            </a:br>
            <a:r>
              <a:rPr lang="en-US" sz="2800" smtClean="0"/>
              <a:t/>
            </a:r>
            <a:br>
              <a:rPr lang="en-US" sz="2800" smtClean="0"/>
            </a:br>
            <a:r>
              <a:rPr lang="en-US" sz="2800" b="1" smtClean="0"/>
              <a:t>Butane </a:t>
            </a:r>
            <a:r>
              <a:rPr lang="en-US" sz="2800" smtClean="0"/>
              <a:t>% Error</a:t>
            </a:r>
            <a:br>
              <a:rPr lang="en-US" sz="2800" smtClean="0"/>
            </a:br>
            <a:r>
              <a:rPr lang="en-US" sz="2800" smtClean="0"/>
              <a:t>= |(49.5 - 13.01) / 49.5| x 100%	= 73.7%</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rPr>
              <a:t>Conclusion</a:t>
            </a:r>
            <a:endParaRPr lang="en-US" dirty="0">
              <a:solidFill>
                <a:schemeClr val="accent1">
                  <a:satMod val="150000"/>
                </a:schemeClr>
              </a:solidFill>
            </a:endParaRPr>
          </a:p>
        </p:txBody>
      </p:sp>
      <p:sp>
        <p:nvSpPr>
          <p:cNvPr id="3" name="Content Placeholder 2"/>
          <p:cNvSpPr>
            <a:spLocks noGrp="1"/>
          </p:cNvSpPr>
          <p:nvPr>
            <p:ph idx="1"/>
          </p:nvPr>
        </p:nvSpPr>
        <p:spPr>
          <a:xfrm>
            <a:off x="457200" y="1676400"/>
            <a:ext cx="8229600" cy="4724400"/>
          </a:xfrm>
        </p:spPr>
        <p:txBody>
          <a:bodyPr/>
          <a:lstStyle/>
          <a:p>
            <a:r>
              <a:rPr lang="en-US" sz="4000" smtClean="0"/>
              <a:t>Purpose: To determine the calorific value of 3 different fuels by using the techniques of calorimetry</a:t>
            </a:r>
          </a:p>
          <a:p>
            <a:pPr>
              <a:buFont typeface="Wingdings 2" pitchFamily="18" charset="2"/>
              <a:buNone/>
            </a:pPr>
            <a:endParaRPr lang="en-US" sz="1800" smtClean="0"/>
          </a:p>
          <a:p>
            <a:r>
              <a:rPr lang="en-US" sz="4000" smtClean="0"/>
              <a:t>Observations: Change in mass and the change in temperature used to calculate the calorific values of the fuels</a:t>
            </a:r>
          </a:p>
          <a:p>
            <a:pPr>
              <a:buFont typeface="Wingdings 2" pitchFamily="18" charset="2"/>
              <a:buNone/>
            </a:pPr>
            <a:endParaRPr lang="en-US" sz="40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rPr>
              <a:t>Conclusion</a:t>
            </a:r>
            <a:endParaRPr lang="en-US" dirty="0">
              <a:solidFill>
                <a:schemeClr val="accent1">
                  <a:satMod val="150000"/>
                </a:schemeClr>
              </a:solidFill>
            </a:endParaRPr>
          </a:p>
        </p:txBody>
      </p:sp>
      <p:sp>
        <p:nvSpPr>
          <p:cNvPr id="3" name="Content Placeholder 2"/>
          <p:cNvSpPr>
            <a:spLocks noGrp="1"/>
          </p:cNvSpPr>
          <p:nvPr>
            <p:ph idx="1"/>
          </p:nvPr>
        </p:nvSpPr>
        <p:spPr/>
        <p:txBody>
          <a:bodyPr/>
          <a:lstStyle/>
          <a:p>
            <a:r>
              <a:rPr lang="en-US" sz="4000" smtClean="0"/>
              <a:t>Calorimetry techniques can be used to measure and compare the combustion efficiency of a fuel against other fuels. </a:t>
            </a:r>
          </a:p>
          <a:p>
            <a:pPr>
              <a:buFont typeface="Wingdings 2" pitchFamily="18" charset="2"/>
              <a:buNone/>
            </a:pPr>
            <a:endParaRPr lang="en-US" sz="1600" smtClean="0"/>
          </a:p>
          <a:p>
            <a:r>
              <a:rPr lang="en-US" sz="4000" smtClean="0"/>
              <a:t>From the three fuels, butane is the most effective fuel.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rPr>
              <a:t>Discussion</a:t>
            </a:r>
            <a:endParaRPr lang="en-US" dirty="0">
              <a:solidFill>
                <a:schemeClr val="accent1">
                  <a:satMod val="150000"/>
                </a:schemeClr>
              </a:solidFill>
            </a:endParaRPr>
          </a:p>
        </p:txBody>
      </p:sp>
      <p:sp>
        <p:nvSpPr>
          <p:cNvPr id="3" name="Content Placeholder 2"/>
          <p:cNvSpPr>
            <a:spLocks noGrp="1"/>
          </p:cNvSpPr>
          <p:nvPr>
            <p:ph idx="1"/>
          </p:nvPr>
        </p:nvSpPr>
        <p:spPr/>
        <p:txBody>
          <a:bodyPr/>
          <a:lstStyle/>
          <a:p>
            <a:pPr>
              <a:buFont typeface="Wingdings 2" pitchFamily="18" charset="2"/>
              <a:buNone/>
            </a:pPr>
            <a:r>
              <a:rPr lang="en-US" smtClean="0"/>
              <a:t>Applications of Calorimetry:</a:t>
            </a:r>
          </a:p>
          <a:p>
            <a:pPr>
              <a:buFont typeface="Wingdings 2" pitchFamily="18" charset="2"/>
              <a:buNone/>
            </a:pPr>
            <a:endParaRPr lang="en-US" sz="2000" smtClean="0"/>
          </a:p>
          <a:p>
            <a:r>
              <a:rPr lang="en-US" smtClean="0"/>
              <a:t>Oil companies </a:t>
            </a:r>
          </a:p>
          <a:p>
            <a:pPr lvl="1" algn="just"/>
            <a:r>
              <a:rPr lang="en-US" smtClean="0"/>
              <a:t>Testing efficiency of  fuels </a:t>
            </a:r>
          </a:p>
          <a:p>
            <a:pPr lvl="1" algn="just"/>
            <a:r>
              <a:rPr lang="en-US" smtClean="0"/>
              <a:t>Testing potential new fuels</a:t>
            </a:r>
          </a:p>
          <a:p>
            <a:pPr lvl="1">
              <a:buFont typeface="Wingdings" pitchFamily="2" charset="2"/>
              <a:buNone/>
            </a:pPr>
            <a:endParaRPr lang="en-US" sz="1800" smtClean="0"/>
          </a:p>
          <a:p>
            <a:r>
              <a:rPr lang="en-US" smtClean="0"/>
              <a:t>Diet/Energy Intake</a:t>
            </a:r>
          </a:p>
          <a:p>
            <a:pPr lvl="1"/>
            <a:r>
              <a:rPr lang="en-US" smtClean="0"/>
              <a:t>Calories in food</a:t>
            </a:r>
            <a:br>
              <a:rPr lang="en-US" smtClean="0"/>
            </a:br>
            <a:r>
              <a:rPr lang="en-US" smtClean="0"/>
              <a:t/>
            </a:r>
            <a:br>
              <a:rPr lang="en-US" smtClean="0"/>
            </a:br>
            <a:r>
              <a:rPr lang="en-US" smtClean="0"/>
              <a:t/>
            </a:r>
            <a:br>
              <a:rPr lang="en-US" smtClean="0"/>
            </a:br>
            <a:r>
              <a:rPr lang="en-US" smtClean="0"/>
              <a:t/>
            </a:r>
            <a:br>
              <a:rPr lang="en-US" smtClean="0"/>
            </a:br>
            <a:endParaRPr lang="en-US" smtClean="0"/>
          </a:p>
        </p:txBody>
      </p:sp>
      <p:pic>
        <p:nvPicPr>
          <p:cNvPr id="3074" name="Picture 2" descr="http://www.glenbrody.com/images/whiskey_nutrition.gif"/>
          <p:cNvPicPr>
            <a:picLocks noChangeAspect="1" noChangeArrowheads="1"/>
          </p:cNvPicPr>
          <p:nvPr/>
        </p:nvPicPr>
        <p:blipFill>
          <a:blip r:embed="rId2"/>
          <a:srcRect/>
          <a:stretch>
            <a:fillRect/>
          </a:stretch>
        </p:blipFill>
        <p:spPr bwMode="auto">
          <a:xfrm>
            <a:off x="5791200" y="1828800"/>
            <a:ext cx="2670175" cy="4572000"/>
          </a:xfrm>
          <a:prstGeom prst="rect">
            <a:avLst/>
          </a:prstGeom>
          <a:ln>
            <a:noFill/>
          </a:ln>
          <a:effectLst>
            <a:outerShdw blurRad="292100" dist="139700" dir="2700000" algn="tl" rotWithShape="0">
              <a:srgbClr val="333333">
                <a:alpha val="65000"/>
              </a:srgbClr>
            </a:outerShdw>
          </a:effectLst>
        </p:spPr>
      </p:pic>
      <p:sp>
        <p:nvSpPr>
          <p:cNvPr id="5" name="Oval 4"/>
          <p:cNvSpPr/>
          <p:nvPr/>
        </p:nvSpPr>
        <p:spPr>
          <a:xfrm>
            <a:off x="5715000" y="2819400"/>
            <a:ext cx="1219200" cy="381000"/>
          </a:xfrm>
          <a:prstGeom prst="ellipse">
            <a:avLst/>
          </a:prstGeom>
          <a:solidFill>
            <a:srgbClr val="FF9900">
              <a:alpha val="47451"/>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07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rPr>
              <a:t>Sources of Error</a:t>
            </a:r>
            <a:endParaRPr lang="en-US" dirty="0">
              <a:solidFill>
                <a:schemeClr val="accent1">
                  <a:satMod val="150000"/>
                </a:schemeClr>
              </a:solidFill>
            </a:endParaRPr>
          </a:p>
        </p:txBody>
      </p:sp>
      <p:sp>
        <p:nvSpPr>
          <p:cNvPr id="3" name="Content Placeholder 2"/>
          <p:cNvSpPr>
            <a:spLocks noGrp="1"/>
          </p:cNvSpPr>
          <p:nvPr>
            <p:ph idx="1"/>
          </p:nvPr>
        </p:nvSpPr>
        <p:spPr>
          <a:xfrm>
            <a:off x="457200" y="1676400"/>
            <a:ext cx="8229600" cy="4876800"/>
          </a:xfrm>
        </p:spPr>
        <p:txBody>
          <a:bodyPr>
            <a:normAutofit/>
          </a:bodyPr>
          <a:lstStyle/>
          <a:p>
            <a:pPr>
              <a:lnSpc>
                <a:spcPct val="90000"/>
              </a:lnSpc>
            </a:pPr>
            <a:r>
              <a:rPr lang="en-US" sz="3000" smtClean="0"/>
              <a:t>Loss of Heat</a:t>
            </a:r>
          </a:p>
          <a:p>
            <a:pPr lvl="2">
              <a:lnSpc>
                <a:spcPct val="90000"/>
              </a:lnSpc>
            </a:pPr>
            <a:r>
              <a:rPr lang="en-US" sz="2200" smtClean="0"/>
              <a:t>Lack of insulation</a:t>
            </a:r>
          </a:p>
          <a:p>
            <a:pPr lvl="2">
              <a:lnSpc>
                <a:spcPct val="90000"/>
              </a:lnSpc>
            </a:pPr>
            <a:r>
              <a:rPr lang="en-US" sz="2200" smtClean="0"/>
              <a:t>Ventilation</a:t>
            </a:r>
          </a:p>
          <a:p>
            <a:pPr lvl="2">
              <a:lnSpc>
                <a:spcPct val="90000"/>
              </a:lnSpc>
            </a:pPr>
            <a:r>
              <a:rPr lang="en-US" sz="2200" smtClean="0"/>
              <a:t>Gaps due to limited size</a:t>
            </a:r>
          </a:p>
          <a:p>
            <a:pPr lvl="2">
              <a:lnSpc>
                <a:spcPct val="90000"/>
              </a:lnSpc>
            </a:pPr>
            <a:r>
              <a:rPr lang="en-US" sz="2200" smtClean="0"/>
              <a:t>Outside Ignition </a:t>
            </a:r>
          </a:p>
          <a:p>
            <a:pPr lvl="1">
              <a:lnSpc>
                <a:spcPct val="90000"/>
              </a:lnSpc>
            </a:pPr>
            <a:endParaRPr lang="en-US" sz="1200" smtClean="0"/>
          </a:p>
          <a:p>
            <a:pPr>
              <a:lnSpc>
                <a:spcPct val="90000"/>
              </a:lnSpc>
            </a:pPr>
            <a:r>
              <a:rPr lang="en-US" sz="3000" smtClean="0"/>
              <a:t>Weighing of Fuels</a:t>
            </a:r>
          </a:p>
          <a:p>
            <a:pPr lvl="2">
              <a:lnSpc>
                <a:spcPct val="90000"/>
              </a:lnSpc>
            </a:pPr>
            <a:r>
              <a:rPr lang="en-US" sz="2200" smtClean="0"/>
              <a:t>~10% difference due to scale fluctuation </a:t>
            </a:r>
          </a:p>
          <a:p>
            <a:pPr lvl="1">
              <a:lnSpc>
                <a:spcPct val="90000"/>
              </a:lnSpc>
            </a:pPr>
            <a:endParaRPr lang="en-US" sz="1200" smtClean="0"/>
          </a:p>
          <a:p>
            <a:pPr>
              <a:lnSpc>
                <a:spcPct val="90000"/>
              </a:lnSpc>
            </a:pPr>
            <a:r>
              <a:rPr lang="en-US" sz="3000" smtClean="0"/>
              <a:t>Incomplete combustion</a:t>
            </a:r>
          </a:p>
          <a:p>
            <a:pPr lvl="2">
              <a:lnSpc>
                <a:spcPct val="90000"/>
              </a:lnSpc>
            </a:pPr>
            <a:r>
              <a:rPr lang="en-US" sz="2200" smtClean="0"/>
              <a:t>Lack of Oxygen</a:t>
            </a:r>
          </a:p>
          <a:p>
            <a:pPr lvl="1">
              <a:lnSpc>
                <a:spcPct val="90000"/>
              </a:lnSpc>
            </a:pPr>
            <a:endParaRPr lang="en-US" sz="1300" smtClean="0"/>
          </a:p>
          <a:p>
            <a:pPr>
              <a:lnSpc>
                <a:spcPct val="90000"/>
              </a:lnSpc>
            </a:pPr>
            <a:r>
              <a:rPr lang="en-US" sz="3000" smtClean="0"/>
              <a:t>Lack of Bomb Calorimeter</a:t>
            </a:r>
          </a:p>
          <a:p>
            <a:pPr lvl="1">
              <a:lnSpc>
                <a:spcPct val="90000"/>
              </a:lnSpc>
              <a:buFont typeface="Wingdings" pitchFamily="2" charset="2"/>
              <a:buNone/>
            </a:pPr>
            <a:endParaRPr lang="en-US" sz="260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rPr>
              <a:t>Bomb Calorimeter</a:t>
            </a:r>
            <a:endParaRPr lang="en-US" dirty="0">
              <a:solidFill>
                <a:schemeClr val="accent1">
                  <a:satMod val="150000"/>
                </a:schemeClr>
              </a:solidFill>
            </a:endParaRPr>
          </a:p>
        </p:txBody>
      </p:sp>
      <p:pic>
        <p:nvPicPr>
          <p:cNvPr id="4" name="Content Placeholder 3" descr="bombcalorimeter.gif"/>
          <p:cNvPicPr>
            <a:picLocks noGrp="1" noChangeAspect="1"/>
          </p:cNvPicPr>
          <p:nvPr>
            <p:ph idx="1"/>
          </p:nvPr>
        </p:nvPicPr>
        <p:blipFill>
          <a:blip r:embed="rId2"/>
          <a:stretch>
            <a:fillRect/>
          </a:stretch>
        </p:blipFill>
        <p:spPr>
          <a:xfrm>
            <a:off x="838200" y="1600200"/>
            <a:ext cx="7429500" cy="4953000"/>
          </a:xfrm>
          <a:ln w="38100" cap="sq">
            <a:solidFill>
              <a:srgbClr val="000000"/>
            </a:solidFill>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sz="4800" dirty="0" smtClean="0">
                <a:solidFill>
                  <a:schemeClr val="accent1">
                    <a:satMod val="150000"/>
                  </a:schemeClr>
                </a:solidFill>
              </a:rPr>
              <a:t>Combustion</a:t>
            </a:r>
            <a:endParaRPr lang="en-US" sz="4800" dirty="0">
              <a:solidFill>
                <a:schemeClr val="accent1">
                  <a:satMod val="150000"/>
                </a:schemeClr>
              </a:solidFill>
            </a:endParaRPr>
          </a:p>
        </p:txBody>
      </p:sp>
      <p:sp>
        <p:nvSpPr>
          <p:cNvPr id="10243" name="Content Placeholder 4"/>
          <p:cNvSpPr>
            <a:spLocks noGrp="1"/>
          </p:cNvSpPr>
          <p:nvPr>
            <p:ph idx="1"/>
          </p:nvPr>
        </p:nvSpPr>
        <p:spPr>
          <a:xfrm>
            <a:off x="304800" y="1828800"/>
            <a:ext cx="8458200" cy="4625975"/>
          </a:xfrm>
        </p:spPr>
        <p:txBody>
          <a:bodyPr/>
          <a:lstStyle/>
          <a:p>
            <a:pPr>
              <a:buFont typeface="Wingdings 2" pitchFamily="18" charset="2"/>
              <a:buNone/>
            </a:pPr>
            <a:r>
              <a:rPr lang="en-US" sz="3600" smtClean="0"/>
              <a:t>Combustion is a chemical reaction:</a:t>
            </a:r>
          </a:p>
          <a:p>
            <a:pPr>
              <a:buFont typeface="Wingdings 2" pitchFamily="18" charset="2"/>
              <a:buNone/>
            </a:pPr>
            <a:endParaRPr lang="en-US" sz="4000" smtClean="0"/>
          </a:p>
          <a:p>
            <a:pPr>
              <a:buFont typeface="Wingdings 2" pitchFamily="18" charset="2"/>
              <a:buNone/>
            </a:pPr>
            <a:r>
              <a:rPr lang="en-US" sz="6600" smtClean="0"/>
              <a:t>Fuel  +  O</a:t>
            </a:r>
            <a:r>
              <a:rPr lang="en-US" sz="6600" baseline="-25000" smtClean="0"/>
              <a:t>2</a:t>
            </a:r>
            <a:r>
              <a:rPr lang="en-US" sz="6600" smtClean="0"/>
              <a:t> 	</a:t>
            </a:r>
          </a:p>
        </p:txBody>
      </p:sp>
      <p:cxnSp>
        <p:nvCxnSpPr>
          <p:cNvPr id="7" name="Straight Arrow Connector 6"/>
          <p:cNvCxnSpPr/>
          <p:nvPr/>
        </p:nvCxnSpPr>
        <p:spPr>
          <a:xfrm>
            <a:off x="4114800" y="3657600"/>
            <a:ext cx="685800" cy="1588"/>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sp>
        <p:nvSpPr>
          <p:cNvPr id="8" name="Rectangle 7"/>
          <p:cNvSpPr>
            <a:spLocks noChangeArrowheads="1"/>
          </p:cNvSpPr>
          <p:nvPr/>
        </p:nvSpPr>
        <p:spPr bwMode="auto">
          <a:xfrm>
            <a:off x="4953000" y="3048000"/>
            <a:ext cx="3886200" cy="1108075"/>
          </a:xfrm>
          <a:prstGeom prst="rect">
            <a:avLst/>
          </a:prstGeom>
          <a:noFill/>
          <a:ln w="9525">
            <a:noFill/>
            <a:miter lim="800000"/>
            <a:headEnd/>
            <a:tailEnd/>
          </a:ln>
        </p:spPr>
        <p:txBody>
          <a:bodyPr>
            <a:spAutoFit/>
          </a:bodyPr>
          <a:lstStyle/>
          <a:p>
            <a:r>
              <a:rPr lang="en-US" sz="6600">
                <a:latin typeface="Corbel" pitchFamily="34" charset="0"/>
              </a:rPr>
              <a:t>CO</a:t>
            </a:r>
            <a:r>
              <a:rPr lang="en-US" sz="6600" baseline="-25000">
                <a:latin typeface="Corbel" pitchFamily="34" charset="0"/>
              </a:rPr>
              <a:t>2 </a:t>
            </a:r>
            <a:r>
              <a:rPr lang="en-US" sz="6600">
                <a:latin typeface="Corbel" pitchFamily="34" charset="0"/>
              </a:rPr>
              <a:t>+ H</a:t>
            </a:r>
            <a:r>
              <a:rPr lang="en-US" sz="6600" baseline="-25000">
                <a:latin typeface="Corbel" pitchFamily="34" charset="0"/>
              </a:rPr>
              <a:t>2</a:t>
            </a:r>
            <a:r>
              <a:rPr lang="en-US" sz="6600">
                <a:latin typeface="Corbel" pitchFamily="34" charset="0"/>
              </a:rPr>
              <a:t>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US" dirty="0" smtClean="0">
                <a:solidFill>
                  <a:schemeClr val="accent1">
                    <a:satMod val="150000"/>
                  </a:schemeClr>
                </a:solidFill>
              </a:rPr>
              <a:t>Suggested Modifications</a:t>
            </a:r>
            <a:endParaRPr lang="en-US" dirty="0">
              <a:solidFill>
                <a:schemeClr val="accent1">
                  <a:satMod val="150000"/>
                </a:schemeClr>
              </a:solidFill>
            </a:endParaRPr>
          </a:p>
        </p:txBody>
      </p:sp>
      <p:sp>
        <p:nvSpPr>
          <p:cNvPr id="37891" name="Content Placeholder 2"/>
          <p:cNvSpPr>
            <a:spLocks noGrp="1"/>
          </p:cNvSpPr>
          <p:nvPr>
            <p:ph sz="half" idx="1"/>
          </p:nvPr>
        </p:nvSpPr>
        <p:spPr>
          <a:xfrm>
            <a:off x="457200" y="1773238"/>
            <a:ext cx="4038600" cy="4624387"/>
          </a:xfrm>
        </p:spPr>
        <p:txBody>
          <a:bodyPr/>
          <a:lstStyle/>
          <a:p>
            <a:pPr marL="631825" indent="-514350">
              <a:buFont typeface="Corbel" pitchFamily="34" charset="0"/>
              <a:buAutoNum type="arabicPeriod"/>
            </a:pPr>
            <a:r>
              <a:rPr lang="en-US" sz="3200" smtClean="0"/>
              <a:t>Need for choosing appropriate fuels</a:t>
            </a:r>
          </a:p>
          <a:p>
            <a:pPr marL="631825" indent="-514350">
              <a:buFont typeface="Corbel" pitchFamily="34" charset="0"/>
              <a:buAutoNum type="arabicPeriod"/>
            </a:pPr>
            <a:endParaRPr lang="en-US" sz="1200" smtClean="0"/>
          </a:p>
          <a:p>
            <a:pPr marL="631825" indent="-514350">
              <a:buFont typeface="Corbel" pitchFamily="34" charset="0"/>
              <a:buAutoNum type="arabicPeriod"/>
            </a:pPr>
            <a:r>
              <a:rPr lang="en-US" sz="3200" smtClean="0"/>
              <a:t>Difficulties with combustion</a:t>
            </a:r>
          </a:p>
          <a:p>
            <a:pPr marL="631825" indent="-514350">
              <a:buFont typeface="Corbel" pitchFamily="34" charset="0"/>
              <a:buAutoNum type="arabicPeriod"/>
            </a:pPr>
            <a:endParaRPr lang="en-US" sz="1200" smtClean="0"/>
          </a:p>
          <a:p>
            <a:pPr marL="631825" indent="-514350">
              <a:buFont typeface="Corbel" pitchFamily="34" charset="0"/>
              <a:buAutoNum type="arabicPeriod"/>
            </a:pPr>
            <a:r>
              <a:rPr lang="en-US" sz="3200" smtClean="0"/>
              <a:t>Butane Lamp</a:t>
            </a:r>
          </a:p>
          <a:p>
            <a:pPr marL="925513" lvl="1" indent="-514350">
              <a:buFont typeface="Corbel" pitchFamily="34" charset="0"/>
              <a:buAutoNum type="arabicPeriod"/>
            </a:pPr>
            <a:r>
              <a:rPr lang="en-US" smtClean="0"/>
              <a:t>Size</a:t>
            </a:r>
          </a:p>
          <a:p>
            <a:pPr marL="925513" lvl="1" indent="-514350">
              <a:buFont typeface="Corbel" pitchFamily="34" charset="0"/>
              <a:buAutoNum type="arabicPeriod"/>
            </a:pPr>
            <a:r>
              <a:rPr lang="en-US" smtClean="0"/>
              <a:t>New Container</a:t>
            </a:r>
          </a:p>
          <a:p>
            <a:pPr marL="925513" lvl="1" indent="-514350">
              <a:buFont typeface="Corbel" pitchFamily="34" charset="0"/>
              <a:buAutoNum type="arabicPeriod"/>
            </a:pPr>
            <a:r>
              <a:rPr lang="en-US" smtClean="0"/>
              <a:t>Ventilation</a:t>
            </a:r>
          </a:p>
        </p:txBody>
      </p:sp>
      <p:sp>
        <p:nvSpPr>
          <p:cNvPr id="4" name="Content Placeholder 3"/>
          <p:cNvSpPr>
            <a:spLocks noGrp="1"/>
          </p:cNvSpPr>
          <p:nvPr>
            <p:ph sz="half" idx="2"/>
          </p:nvPr>
        </p:nvSpPr>
        <p:spPr>
          <a:xfrm>
            <a:off x="4648200" y="1773238"/>
            <a:ext cx="4038600" cy="4624387"/>
          </a:xfrm>
        </p:spPr>
        <p:txBody>
          <a:bodyPr>
            <a:normAutofit/>
          </a:bodyPr>
          <a:lstStyle/>
          <a:p>
            <a:pPr marL="631825" indent="-514350">
              <a:buFont typeface="Corbel" pitchFamily="34" charset="0"/>
              <a:buAutoNum type="arabicPeriod" startAt="4"/>
            </a:pPr>
            <a:r>
              <a:rPr lang="en-US" sz="3200" smtClean="0"/>
              <a:t>Bomb Calorimeter</a:t>
            </a:r>
          </a:p>
          <a:p>
            <a:pPr marL="925513" lvl="1" indent="-514350">
              <a:buFont typeface="Corbel" pitchFamily="34" charset="0"/>
              <a:buAutoNum type="arabicPeriod"/>
            </a:pPr>
            <a:r>
              <a:rPr lang="en-US" smtClean="0"/>
              <a:t>Expensive</a:t>
            </a:r>
          </a:p>
          <a:p>
            <a:pPr marL="925513" lvl="1" indent="-514350">
              <a:buFont typeface="Corbel" pitchFamily="34" charset="0"/>
              <a:buAutoNum type="arabicPeriod"/>
            </a:pPr>
            <a:endParaRPr lang="en-US" sz="1200" smtClean="0"/>
          </a:p>
          <a:p>
            <a:pPr marL="631825" indent="-514350">
              <a:buFont typeface="Corbel" pitchFamily="34" charset="0"/>
              <a:buAutoNum type="arabicPeriod" startAt="5"/>
            </a:pPr>
            <a:r>
              <a:rPr lang="en-US" sz="3200" smtClean="0"/>
              <a:t>New Design</a:t>
            </a:r>
          </a:p>
          <a:p>
            <a:pPr marL="925513" lvl="1" indent="-514350">
              <a:buFont typeface="Corbel" pitchFamily="34" charset="0"/>
              <a:buAutoNum type="arabicPeriod"/>
            </a:pPr>
            <a:r>
              <a:rPr lang="en-US" smtClean="0"/>
              <a:t>Better insulation</a:t>
            </a:r>
          </a:p>
          <a:p>
            <a:pPr marL="925513" lvl="1" indent="-514350">
              <a:buFont typeface="Corbel" pitchFamily="34" charset="0"/>
              <a:buAutoNum type="arabicPeriod"/>
            </a:pPr>
            <a:r>
              <a:rPr lang="en-US" smtClean="0"/>
              <a:t>Ventilation at bottom</a:t>
            </a:r>
          </a:p>
          <a:p>
            <a:pPr marL="925513" lvl="1" indent="-514350">
              <a:buFont typeface="Corbel" pitchFamily="34" charset="0"/>
              <a:buAutoNum type="arabicPeriod"/>
            </a:pPr>
            <a:r>
              <a:rPr lang="en-US" smtClean="0"/>
              <a:t>Door at bottom </a:t>
            </a:r>
          </a:p>
          <a:p>
            <a:pPr marL="925513" lvl="1" indent="-514350">
              <a:buFont typeface="Corbel" pitchFamily="34" charset="0"/>
              <a:buAutoNum type="arabicPeriod"/>
            </a:pPr>
            <a:endParaRPr lang="en-US" sz="1200" smtClean="0"/>
          </a:p>
          <a:p>
            <a:pPr marL="631825" indent="-514350">
              <a:buFont typeface="Corbel" pitchFamily="34" charset="0"/>
              <a:buAutoNum type="arabicPeriod" startAt="6"/>
            </a:pPr>
            <a:r>
              <a:rPr lang="en-US" sz="3200" smtClean="0"/>
              <a:t>Digital Thermometer </a:t>
            </a:r>
          </a:p>
          <a:p>
            <a:pPr marL="925513" lvl="1" indent="-514350">
              <a:buFont typeface="Wingdings" pitchFamily="2" charset="2"/>
              <a:buNone/>
            </a:pPr>
            <a:endParaRPr lang="en-US" smtClean="0"/>
          </a:p>
          <a:p>
            <a:pPr marL="925513" lvl="1" indent="-514350">
              <a:buFont typeface="Corbel" pitchFamily="34" charset="0"/>
              <a:buAutoNum type="arabicPeriod"/>
            </a:pPr>
            <a:endParaRPr lang="en-US" smtClean="0"/>
          </a:p>
          <a:p>
            <a:pPr marL="925513" lvl="1" indent="-514350">
              <a:buFont typeface="Corbel" pitchFamily="34" charset="0"/>
              <a:buAutoNum type="arabicPeriod"/>
            </a:pPr>
            <a:endParaRPr lang="en-US" smtClean="0"/>
          </a:p>
          <a:p>
            <a:pPr marL="631825" indent="-514350"/>
            <a:endParaRPr lang="en-US" sz="400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rPr>
              <a:t>New Design</a:t>
            </a:r>
            <a:endParaRPr lang="en-US" dirty="0">
              <a:solidFill>
                <a:schemeClr val="accent1">
                  <a:satMod val="150000"/>
                </a:schemeClr>
              </a:solidFill>
            </a:endParaRPr>
          </a:p>
        </p:txBody>
      </p:sp>
      <p:pic>
        <p:nvPicPr>
          <p:cNvPr id="38915" name="Content Placeholder 5" descr="calorimeter%20prefered[1].PNG"/>
          <p:cNvPicPr>
            <a:picLocks noGrp="1" noChangeAspect="1"/>
          </p:cNvPicPr>
          <p:nvPr>
            <p:ph idx="1"/>
          </p:nvPr>
        </p:nvPicPr>
        <p:blipFill>
          <a:blip r:embed="rId2"/>
          <a:srcRect/>
          <a:stretch>
            <a:fillRect/>
          </a:stretch>
        </p:blipFill>
        <p:spPr>
          <a:xfrm>
            <a:off x="2057400" y="1524000"/>
            <a:ext cx="5059363" cy="5181600"/>
          </a:xfrm>
        </p:spPr>
      </p:pic>
      <p:sp>
        <p:nvSpPr>
          <p:cNvPr id="10" name="Oval 9"/>
          <p:cNvSpPr/>
          <p:nvPr/>
        </p:nvSpPr>
        <p:spPr>
          <a:xfrm>
            <a:off x="3276600" y="5029200"/>
            <a:ext cx="1143000" cy="1371600"/>
          </a:xfrm>
          <a:prstGeom prst="ellipse">
            <a:avLst/>
          </a:prstGeom>
          <a:solidFill>
            <a:srgbClr val="F07F09">
              <a:alpha val="47059"/>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11" name="Oval 10"/>
          <p:cNvSpPr/>
          <p:nvPr/>
        </p:nvSpPr>
        <p:spPr>
          <a:xfrm>
            <a:off x="5410200" y="5334000"/>
            <a:ext cx="762000" cy="838200"/>
          </a:xfrm>
          <a:prstGeom prst="ellipse">
            <a:avLst/>
          </a:prstGeom>
          <a:solidFill>
            <a:srgbClr val="F07F09">
              <a:alpha val="47059"/>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57200" y="3886200"/>
            <a:ext cx="8077200" cy="1673352"/>
          </a:xfrm>
        </p:spPr>
        <p:txBody>
          <a:bodyPr/>
          <a:lstStyle/>
          <a:p>
            <a:pPr fontAlgn="auto">
              <a:spcAft>
                <a:spcPts val="0"/>
              </a:spcAft>
              <a:defRPr/>
            </a:pPr>
            <a:r>
              <a:rPr lang="en-US" sz="5400" dirty="0" smtClean="0">
                <a:solidFill>
                  <a:schemeClr val="accent1">
                    <a:satMod val="150000"/>
                  </a:schemeClr>
                </a:solidFill>
              </a:rPr>
              <a:t>Thank You</a:t>
            </a:r>
            <a:endParaRPr lang="en-US" sz="5400" dirty="0">
              <a:solidFill>
                <a:schemeClr val="accent1">
                  <a:satMod val="150000"/>
                </a:schemeClr>
              </a:solidFill>
            </a:endParaRPr>
          </a:p>
        </p:txBody>
      </p:sp>
      <p:pic>
        <p:nvPicPr>
          <p:cNvPr id="5" name="Picture 2" descr="Z:\Media\Photos\Gheihman\2008\Chemistry Project\DSCF1802.JPG"/>
          <p:cNvPicPr>
            <a:picLocks noChangeAspect="1" noChangeArrowheads="1"/>
          </p:cNvPicPr>
          <p:nvPr/>
        </p:nvPicPr>
        <p:blipFill>
          <a:blip r:embed="rId2" cstate="print"/>
          <a:srcRect/>
          <a:stretch>
            <a:fillRect/>
          </a:stretch>
        </p:blipFill>
        <p:spPr bwMode="auto">
          <a:xfrm>
            <a:off x="3479800" y="609600"/>
            <a:ext cx="5283200" cy="396240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US" sz="4800" dirty="0" smtClean="0">
                <a:solidFill>
                  <a:schemeClr val="accent1">
                    <a:satMod val="150000"/>
                  </a:schemeClr>
                </a:solidFill>
              </a:rPr>
              <a:t>Introduction</a:t>
            </a:r>
            <a:endParaRPr lang="en-US" sz="4800" dirty="0">
              <a:solidFill>
                <a:schemeClr val="accent1">
                  <a:satMod val="150000"/>
                </a:schemeClr>
              </a:solidFill>
            </a:endParaRPr>
          </a:p>
        </p:txBody>
      </p:sp>
      <p:sp>
        <p:nvSpPr>
          <p:cNvPr id="4" name="Content Placeholder 3"/>
          <p:cNvSpPr>
            <a:spLocks noGrp="1"/>
          </p:cNvSpPr>
          <p:nvPr>
            <p:ph sz="half" idx="1"/>
          </p:nvPr>
        </p:nvSpPr>
        <p:spPr>
          <a:xfrm>
            <a:off x="304800" y="1600200"/>
            <a:ext cx="4267200" cy="4624388"/>
          </a:xfrm>
        </p:spPr>
        <p:txBody>
          <a:bodyPr/>
          <a:lstStyle/>
          <a:p>
            <a:r>
              <a:rPr lang="en-US" sz="4400" smtClean="0"/>
              <a:t>Heat absorbed or released</a:t>
            </a:r>
          </a:p>
          <a:p>
            <a:r>
              <a:rPr lang="en-US" sz="4400" smtClean="0"/>
              <a:t>Endothermic vs. Exothermic</a:t>
            </a:r>
          </a:p>
          <a:p>
            <a:r>
              <a:rPr lang="en-US" sz="4400" smtClean="0"/>
              <a:t>Heat change can be measured</a:t>
            </a:r>
          </a:p>
          <a:p>
            <a:pPr>
              <a:buFont typeface="Wingdings 2" pitchFamily="18" charset="2"/>
              <a:buNone/>
            </a:pPr>
            <a:r>
              <a:rPr lang="en-US" sz="4400" smtClean="0"/>
              <a:t/>
            </a:r>
            <a:br>
              <a:rPr lang="en-US" sz="4400" smtClean="0"/>
            </a:br>
            <a:endParaRPr lang="en-US" sz="4400" smtClean="0"/>
          </a:p>
          <a:p>
            <a:endParaRPr lang="en-US" sz="4400" smtClean="0"/>
          </a:p>
        </p:txBody>
      </p:sp>
      <p:pic>
        <p:nvPicPr>
          <p:cNvPr id="1026" name="Picture 2" descr="Z:\Media\Photos\Gheihman\2008\Chemistry Project\DSCF1781.JPG"/>
          <p:cNvPicPr>
            <a:picLocks noGrp="1" noChangeAspect="1" noChangeArrowheads="1"/>
          </p:cNvPicPr>
          <p:nvPr>
            <p:ph sz="half" idx="2"/>
          </p:nvPr>
        </p:nvPicPr>
        <p:blipFill>
          <a:blip r:embed="rId2" cstate="print"/>
          <a:srcRect/>
          <a:stretch>
            <a:fillRect/>
          </a:stretch>
        </p:blipFill>
        <p:spPr>
          <a:xfrm>
            <a:off x="4876800" y="1676400"/>
            <a:ext cx="3601045" cy="4801394"/>
          </a:xfrm>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US" sz="4800" dirty="0" err="1" smtClean="0">
                <a:solidFill>
                  <a:schemeClr val="accent1">
                    <a:satMod val="150000"/>
                  </a:schemeClr>
                </a:solidFill>
              </a:rPr>
              <a:t>Calorimetry</a:t>
            </a:r>
            <a:endParaRPr lang="en-US" sz="4800" dirty="0">
              <a:solidFill>
                <a:schemeClr val="accent1">
                  <a:satMod val="150000"/>
                </a:schemeClr>
              </a:solidFill>
            </a:endParaRPr>
          </a:p>
        </p:txBody>
      </p:sp>
      <p:sp>
        <p:nvSpPr>
          <p:cNvPr id="12291" name="Content Placeholder 4"/>
          <p:cNvSpPr>
            <a:spLocks noGrp="1"/>
          </p:cNvSpPr>
          <p:nvPr>
            <p:ph sz="half" idx="1"/>
          </p:nvPr>
        </p:nvSpPr>
        <p:spPr>
          <a:xfrm>
            <a:off x="457200" y="1752600"/>
            <a:ext cx="8077200" cy="4703763"/>
          </a:xfrm>
        </p:spPr>
        <p:txBody>
          <a:bodyPr/>
          <a:lstStyle/>
          <a:p>
            <a:r>
              <a:rPr lang="en-US" sz="4000" i="1" smtClean="0"/>
              <a:t> An experimental technique</a:t>
            </a:r>
            <a:endParaRPr lang="en-US" sz="4000" smtClean="0"/>
          </a:p>
          <a:p>
            <a:pPr>
              <a:buFont typeface="Wingdings 2" pitchFamily="18" charset="2"/>
              <a:buNone/>
            </a:pPr>
            <a:endParaRPr lang="en-US" sz="1800" i="1" smtClean="0"/>
          </a:p>
          <a:p>
            <a:pPr>
              <a:buFont typeface="Wingdings 2" pitchFamily="18" charset="2"/>
              <a:buNone/>
            </a:pPr>
            <a:r>
              <a:rPr lang="en-US" sz="4400" i="1" smtClean="0"/>
              <a:t>Calorific value</a:t>
            </a:r>
            <a:r>
              <a:rPr lang="en-US" sz="4400" smtClean="0"/>
              <a:t>: </a:t>
            </a:r>
          </a:p>
          <a:p>
            <a:pPr>
              <a:buFont typeface="Wingdings 2" pitchFamily="18" charset="2"/>
              <a:buNone/>
            </a:pPr>
            <a:r>
              <a:rPr lang="en-US" sz="4800" smtClean="0"/>
              <a:t>	</a:t>
            </a:r>
            <a:r>
              <a:rPr lang="en-US" sz="3600" smtClean="0"/>
              <a:t>The total amount of energy produced when 1 unit of mass of fuel is completely burnt.</a:t>
            </a:r>
          </a:p>
          <a:p>
            <a:pPr>
              <a:buFont typeface="Wingdings 2" pitchFamily="18" charset="2"/>
              <a:buNone/>
            </a:pPr>
            <a:endParaRPr lang="en-US" sz="1600" smtClean="0"/>
          </a:p>
          <a:p>
            <a:r>
              <a:rPr lang="en-US" sz="4000" smtClean="0"/>
              <a:t>Comparison of Efficiency</a:t>
            </a:r>
          </a:p>
          <a:p>
            <a:pPr>
              <a:buFont typeface="Wingdings 2" pitchFamily="18" charset="2"/>
              <a:buNone/>
            </a:pPr>
            <a:endParaRPr lang="en-US" smtClean="0"/>
          </a:p>
          <a:p>
            <a:endParaRPr lang="en-US" smtClean="0"/>
          </a:p>
          <a:p>
            <a:pPr>
              <a:buFont typeface="Wingdings 2" pitchFamily="18" charset="2"/>
              <a:buNone/>
            </a:pPr>
            <a:endParaRPr lang="en-U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rPr>
              <a:t>Purpose of the Experiment</a:t>
            </a:r>
            <a:endParaRPr lang="en-US" dirty="0">
              <a:solidFill>
                <a:schemeClr val="accent1">
                  <a:satMod val="150000"/>
                </a:schemeClr>
              </a:solidFill>
            </a:endParaRPr>
          </a:p>
        </p:txBody>
      </p:sp>
      <p:sp>
        <p:nvSpPr>
          <p:cNvPr id="13315" name="Content Placeholder 3"/>
          <p:cNvSpPr>
            <a:spLocks noGrp="1"/>
          </p:cNvSpPr>
          <p:nvPr>
            <p:ph idx="1"/>
          </p:nvPr>
        </p:nvSpPr>
        <p:spPr>
          <a:xfrm>
            <a:off x="457200" y="1600200"/>
            <a:ext cx="8229600" cy="4625975"/>
          </a:xfrm>
        </p:spPr>
        <p:txBody>
          <a:bodyPr/>
          <a:lstStyle/>
          <a:p>
            <a:pPr>
              <a:buFont typeface="Wingdings 2" pitchFamily="18" charset="2"/>
              <a:buNone/>
            </a:pPr>
            <a:r>
              <a:rPr lang="en-US" sz="3600" smtClean="0"/>
              <a:t/>
            </a:r>
            <a:br>
              <a:rPr lang="en-US" sz="3600" smtClean="0"/>
            </a:br>
            <a:r>
              <a:rPr lang="en-US" sz="3600" smtClean="0"/>
              <a:t>The purpose of the experiment is to ascertain which of three fuels is most efficient by using the experimental technique of calorimetry in determining the calorific value of each of the fuels, and then comparing these three values. </a:t>
            </a:r>
          </a:p>
          <a:p>
            <a:pPr>
              <a:buFont typeface="Wingdings 2" pitchFamily="18" charset="2"/>
              <a:buNone/>
            </a:pPr>
            <a:endParaRPr lang="en-US" sz="360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rPr>
              <a:t>Overview</a:t>
            </a:r>
            <a:endParaRPr lang="en-US" dirty="0">
              <a:solidFill>
                <a:schemeClr val="accent1">
                  <a:satMod val="150000"/>
                </a:schemeClr>
              </a:solidFill>
            </a:endParaRPr>
          </a:p>
        </p:txBody>
      </p:sp>
      <p:sp>
        <p:nvSpPr>
          <p:cNvPr id="14339" name="Content Placeholder 2"/>
          <p:cNvSpPr>
            <a:spLocks noGrp="1"/>
          </p:cNvSpPr>
          <p:nvPr>
            <p:ph idx="1"/>
          </p:nvPr>
        </p:nvSpPr>
        <p:spPr>
          <a:xfrm>
            <a:off x="457200" y="1676400"/>
            <a:ext cx="8229600" cy="4876800"/>
          </a:xfrm>
        </p:spPr>
        <p:txBody>
          <a:bodyPr/>
          <a:lstStyle/>
          <a:p>
            <a:r>
              <a:rPr lang="en-US" smtClean="0"/>
              <a:t>Experimental Design</a:t>
            </a:r>
          </a:p>
          <a:p>
            <a:pPr lvl="1"/>
            <a:r>
              <a:rPr lang="en-US" smtClean="0"/>
              <a:t>Materials, Procedure</a:t>
            </a:r>
          </a:p>
          <a:p>
            <a:pPr>
              <a:lnSpc>
                <a:spcPct val="150000"/>
              </a:lnSpc>
            </a:pPr>
            <a:r>
              <a:rPr lang="en-US" smtClean="0"/>
              <a:t>Observations</a:t>
            </a:r>
          </a:p>
          <a:p>
            <a:pPr>
              <a:lnSpc>
                <a:spcPct val="150000"/>
              </a:lnSpc>
            </a:pPr>
            <a:r>
              <a:rPr lang="en-US" smtClean="0"/>
              <a:t>Calculations</a:t>
            </a:r>
          </a:p>
          <a:p>
            <a:pPr lvl="1"/>
            <a:r>
              <a:rPr lang="en-US" smtClean="0"/>
              <a:t>Percentage Yield, Percentage Error</a:t>
            </a:r>
          </a:p>
          <a:p>
            <a:pPr>
              <a:lnSpc>
                <a:spcPct val="150000"/>
              </a:lnSpc>
            </a:pPr>
            <a:r>
              <a:rPr lang="en-US" smtClean="0"/>
              <a:t>Conclusion, Discussion</a:t>
            </a:r>
          </a:p>
          <a:p>
            <a:pPr>
              <a:lnSpc>
                <a:spcPct val="150000"/>
              </a:lnSpc>
            </a:pPr>
            <a:r>
              <a:rPr lang="en-US" smtClean="0"/>
              <a:t>Sources of Error, Suggested Modifications</a:t>
            </a:r>
          </a:p>
          <a:p>
            <a:endParaRPr lang="en-US"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US" dirty="0" smtClean="0">
                <a:solidFill>
                  <a:schemeClr val="accent1">
                    <a:satMod val="150000"/>
                  </a:schemeClr>
                </a:solidFill>
              </a:rPr>
              <a:t>Required Materials</a:t>
            </a:r>
            <a:endParaRPr lang="en-US" dirty="0">
              <a:solidFill>
                <a:schemeClr val="accent1">
                  <a:satMod val="150000"/>
                </a:schemeClr>
              </a:solidFill>
            </a:endParaRPr>
          </a:p>
        </p:txBody>
      </p:sp>
      <p:sp>
        <p:nvSpPr>
          <p:cNvPr id="3" name="Content Placeholder 2"/>
          <p:cNvSpPr>
            <a:spLocks noGrp="1"/>
          </p:cNvSpPr>
          <p:nvPr>
            <p:ph sz="half" idx="1"/>
          </p:nvPr>
        </p:nvSpPr>
        <p:spPr>
          <a:xfrm>
            <a:off x="457200" y="1752600"/>
            <a:ext cx="4038600" cy="4876800"/>
          </a:xfrm>
        </p:spPr>
        <p:txBody>
          <a:bodyPr>
            <a:normAutofit/>
          </a:bodyPr>
          <a:lstStyle/>
          <a:p>
            <a:pPr>
              <a:lnSpc>
                <a:spcPct val="90000"/>
              </a:lnSpc>
            </a:pPr>
            <a:r>
              <a:rPr lang="en-US" sz="4000" smtClean="0"/>
              <a:t>Safety Goggles </a:t>
            </a:r>
          </a:p>
          <a:p>
            <a:pPr>
              <a:lnSpc>
                <a:spcPct val="90000"/>
              </a:lnSpc>
            </a:pPr>
            <a:r>
              <a:rPr lang="en-US" sz="4000" smtClean="0"/>
              <a:t>Electric Scale </a:t>
            </a:r>
          </a:p>
          <a:p>
            <a:pPr>
              <a:lnSpc>
                <a:spcPct val="90000"/>
              </a:lnSpc>
            </a:pPr>
            <a:r>
              <a:rPr lang="en-US" sz="4000" smtClean="0"/>
              <a:t>Calorimeter </a:t>
            </a:r>
          </a:p>
          <a:p>
            <a:pPr>
              <a:lnSpc>
                <a:spcPct val="90000"/>
              </a:lnSpc>
            </a:pPr>
            <a:r>
              <a:rPr lang="en-US" sz="4000" smtClean="0"/>
              <a:t>Thermometer </a:t>
            </a:r>
          </a:p>
          <a:p>
            <a:pPr>
              <a:lnSpc>
                <a:spcPct val="90000"/>
              </a:lnSpc>
            </a:pPr>
            <a:r>
              <a:rPr lang="en-US" sz="4000" smtClean="0"/>
              <a:t>Graduated Cylinder </a:t>
            </a:r>
          </a:p>
          <a:p>
            <a:pPr>
              <a:lnSpc>
                <a:spcPct val="90000"/>
              </a:lnSpc>
            </a:pPr>
            <a:r>
              <a:rPr lang="en-US" sz="4000" smtClean="0"/>
              <a:t>50 mL of Water</a:t>
            </a:r>
          </a:p>
          <a:p>
            <a:pPr>
              <a:lnSpc>
                <a:spcPct val="90000"/>
              </a:lnSpc>
            </a:pPr>
            <a:r>
              <a:rPr lang="en-US" sz="4000" smtClean="0"/>
              <a:t>Matches </a:t>
            </a:r>
          </a:p>
          <a:p>
            <a:pPr>
              <a:lnSpc>
                <a:spcPct val="90000"/>
              </a:lnSpc>
            </a:pPr>
            <a:endParaRPr lang="en-US" sz="4000" smtClean="0"/>
          </a:p>
          <a:p>
            <a:pPr>
              <a:lnSpc>
                <a:spcPct val="90000"/>
              </a:lnSpc>
            </a:pPr>
            <a:endParaRPr lang="en-US" sz="4000" smtClean="0"/>
          </a:p>
          <a:p>
            <a:pPr>
              <a:lnSpc>
                <a:spcPct val="90000"/>
              </a:lnSpc>
            </a:pPr>
            <a:endParaRPr lang="en-US" sz="4000" smtClean="0"/>
          </a:p>
          <a:p>
            <a:pPr>
              <a:lnSpc>
                <a:spcPct val="90000"/>
              </a:lnSpc>
              <a:buFont typeface="Wingdings 2" pitchFamily="18" charset="2"/>
              <a:buNone/>
            </a:pPr>
            <a:endParaRPr lang="en-US" sz="4000" smtClean="0"/>
          </a:p>
          <a:p>
            <a:pPr>
              <a:lnSpc>
                <a:spcPct val="90000"/>
              </a:lnSpc>
            </a:pPr>
            <a:endParaRPr lang="en-US" sz="4000" smtClean="0"/>
          </a:p>
        </p:txBody>
      </p:sp>
      <p:sp>
        <p:nvSpPr>
          <p:cNvPr id="4" name="Content Placeholder 3"/>
          <p:cNvSpPr>
            <a:spLocks noGrp="1"/>
          </p:cNvSpPr>
          <p:nvPr>
            <p:ph sz="half" idx="2"/>
          </p:nvPr>
        </p:nvSpPr>
        <p:spPr>
          <a:xfrm>
            <a:off x="4648200" y="1773238"/>
            <a:ext cx="4038600" cy="4624387"/>
          </a:xfrm>
        </p:spPr>
        <p:txBody>
          <a:bodyPr>
            <a:normAutofit/>
          </a:bodyPr>
          <a:lstStyle/>
          <a:p>
            <a:pPr>
              <a:buFont typeface="Wingdings 2" pitchFamily="18" charset="2"/>
              <a:buNone/>
            </a:pPr>
            <a:r>
              <a:rPr lang="en-US" sz="4000" u="sng" smtClean="0"/>
              <a:t>Three Fuels:</a:t>
            </a:r>
          </a:p>
          <a:p>
            <a:pPr>
              <a:buFont typeface="Wingdings 2" pitchFamily="18" charset="2"/>
              <a:buNone/>
            </a:pPr>
            <a:endParaRPr lang="en-US" sz="700" u="sng" smtClean="0"/>
          </a:p>
          <a:p>
            <a:pPr>
              <a:lnSpc>
                <a:spcPct val="140000"/>
              </a:lnSpc>
            </a:pPr>
            <a:r>
              <a:rPr lang="en-US" sz="4000" smtClean="0"/>
              <a:t>Paraffin Wax </a:t>
            </a:r>
          </a:p>
          <a:p>
            <a:pPr>
              <a:lnSpc>
                <a:spcPct val="140000"/>
              </a:lnSpc>
            </a:pPr>
            <a:r>
              <a:rPr lang="en-US" sz="4000" smtClean="0"/>
              <a:t>Cooking Oil </a:t>
            </a:r>
          </a:p>
          <a:p>
            <a:pPr>
              <a:lnSpc>
                <a:spcPct val="140000"/>
              </a:lnSpc>
            </a:pPr>
            <a:r>
              <a:rPr lang="en-US" sz="4000" smtClean="0"/>
              <a:t>Butane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52400"/>
            <a:ext cx="8229600" cy="1251062"/>
          </a:xfrm>
        </p:spPr>
        <p:txBody>
          <a:bodyPr/>
          <a:lstStyle/>
          <a:p>
            <a:pPr fontAlgn="auto">
              <a:spcAft>
                <a:spcPts val="0"/>
              </a:spcAft>
              <a:defRPr/>
            </a:pPr>
            <a:r>
              <a:rPr lang="en-US" dirty="0" smtClean="0">
                <a:solidFill>
                  <a:schemeClr val="accent1">
                    <a:satMod val="150000"/>
                  </a:schemeClr>
                </a:solidFill>
              </a:rPr>
              <a:t>The  Calorimeter</a:t>
            </a:r>
            <a:endParaRPr lang="en-US" dirty="0">
              <a:solidFill>
                <a:schemeClr val="accent1">
                  <a:satMod val="150000"/>
                </a:schemeClr>
              </a:solidFill>
            </a:endParaRPr>
          </a:p>
        </p:txBody>
      </p:sp>
      <p:pic>
        <p:nvPicPr>
          <p:cNvPr id="16387" name="Picture 8" descr="Diagram of Calorimeter"/>
          <p:cNvPicPr>
            <a:picLocks noChangeAspect="1" noChangeArrowheads="1"/>
          </p:cNvPicPr>
          <p:nvPr/>
        </p:nvPicPr>
        <p:blipFill>
          <a:blip r:embed="rId2"/>
          <a:srcRect/>
          <a:stretch>
            <a:fillRect/>
          </a:stretch>
        </p:blipFill>
        <p:spPr bwMode="auto">
          <a:xfrm>
            <a:off x="457200" y="1600200"/>
            <a:ext cx="4343400" cy="4953000"/>
          </a:xfrm>
          <a:prstGeom prst="rect">
            <a:avLst/>
          </a:prstGeom>
          <a:noFill/>
          <a:ln w="9525">
            <a:noFill/>
            <a:miter lim="800000"/>
            <a:headEnd/>
            <a:tailEnd/>
          </a:ln>
        </p:spPr>
      </p:pic>
      <p:pic>
        <p:nvPicPr>
          <p:cNvPr id="16388" name="Picture 11" descr="DSCF1759.JPG"/>
          <p:cNvPicPr>
            <a:picLocks noChangeAspect="1"/>
          </p:cNvPicPr>
          <p:nvPr/>
        </p:nvPicPr>
        <p:blipFill>
          <a:blip r:embed="rId3"/>
          <a:srcRect/>
          <a:stretch>
            <a:fillRect/>
          </a:stretch>
        </p:blipFill>
        <p:spPr bwMode="auto">
          <a:xfrm>
            <a:off x="5029200" y="1828800"/>
            <a:ext cx="3657600" cy="434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321</TotalTime>
  <Words>592</Words>
  <Application>Microsoft Office PowerPoint</Application>
  <PresentationFormat>On-screen Show (4:3)</PresentationFormat>
  <Paragraphs>210</Paragraphs>
  <Slides>32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Corbel</vt:lpstr>
      <vt:lpstr>Arial</vt:lpstr>
      <vt:lpstr>Wingdings 2</vt:lpstr>
      <vt:lpstr>Wingdings</vt:lpstr>
      <vt:lpstr>Wingdings 3</vt:lpstr>
      <vt:lpstr>Calibri</vt:lpstr>
      <vt:lpstr>Module</vt:lpstr>
      <vt:lpstr>Heat of Combustion</vt:lpstr>
      <vt:lpstr>Introduction</vt:lpstr>
      <vt:lpstr>Combustion</vt:lpstr>
      <vt:lpstr>Introduction</vt:lpstr>
      <vt:lpstr>Calorimetry</vt:lpstr>
      <vt:lpstr>Purpose of the Experiment</vt:lpstr>
      <vt:lpstr>Overview</vt:lpstr>
      <vt:lpstr>Required Materials</vt:lpstr>
      <vt:lpstr>The  Calorimeter</vt:lpstr>
      <vt:lpstr>Procedure </vt:lpstr>
      <vt:lpstr>Procedure</vt:lpstr>
      <vt:lpstr>Procedure </vt:lpstr>
      <vt:lpstr>Procedure</vt:lpstr>
      <vt:lpstr>Procedure</vt:lpstr>
      <vt:lpstr>Safety</vt:lpstr>
      <vt:lpstr>The Experiment</vt:lpstr>
      <vt:lpstr>Observations</vt:lpstr>
      <vt:lpstr>Calculations – Part 1</vt:lpstr>
      <vt:lpstr>Calculations – Part 2</vt:lpstr>
      <vt:lpstr>Calculations – Part 3</vt:lpstr>
      <vt:lpstr>Calculations – Part 4</vt:lpstr>
      <vt:lpstr>Calculating Molar Calorific Value</vt:lpstr>
      <vt:lpstr>Theoretical vs. Observed Values</vt:lpstr>
      <vt:lpstr>Percentage Error</vt:lpstr>
      <vt:lpstr>Conclusion</vt:lpstr>
      <vt:lpstr>Conclusion</vt:lpstr>
      <vt:lpstr>Discussion</vt:lpstr>
      <vt:lpstr>Sources of Error</vt:lpstr>
      <vt:lpstr>Bomb Calorimeter</vt:lpstr>
      <vt:lpstr>Suggested Modifications</vt:lpstr>
      <vt:lpstr>New Design</vt:lpstr>
      <vt:lpstr>Thank You</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Heat of Combustion</dc:title>
  <dc:creator>gheihman</dc:creator>
  <cp:lastModifiedBy>Bob</cp:lastModifiedBy>
  <cp:revision>58</cp:revision>
  <dcterms:created xsi:type="dcterms:W3CDTF">2008-11-30T17:25:01Z</dcterms:created>
  <dcterms:modified xsi:type="dcterms:W3CDTF">2008-12-17T23:21:36Z</dcterms:modified>
</cp:coreProperties>
</file>